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18"/>
  </p:notesMasterIdLst>
  <p:sldIdLst>
    <p:sldId id="256" r:id="rId2"/>
    <p:sldId id="264" r:id="rId3"/>
    <p:sldId id="272" r:id="rId4"/>
    <p:sldId id="267" r:id="rId5"/>
    <p:sldId id="278" r:id="rId6"/>
    <p:sldId id="275" r:id="rId7"/>
    <p:sldId id="273" r:id="rId8"/>
    <p:sldId id="257" r:id="rId9"/>
    <p:sldId id="258" r:id="rId10"/>
    <p:sldId id="260" r:id="rId11"/>
    <p:sldId id="262" r:id="rId12"/>
    <p:sldId id="274" r:id="rId13"/>
    <p:sldId id="277" r:id="rId14"/>
    <p:sldId id="279" r:id="rId15"/>
    <p:sldId id="269" r:id="rId16"/>
    <p:sldId id="276"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30" autoAdjust="0"/>
  </p:normalViewPr>
  <p:slideViewPr>
    <p:cSldViewPr>
      <p:cViewPr>
        <p:scale>
          <a:sx n="70" d="100"/>
          <a:sy n="70" d="100"/>
        </p:scale>
        <p:origin x="-1380" y="24"/>
      </p:cViewPr>
      <p:guideLst>
        <p:guide orient="horz" pos="2160"/>
        <p:guide pos="2880"/>
      </p:guideLst>
    </p:cSldViewPr>
  </p:slideViewPr>
  <p:outlineViewPr>
    <p:cViewPr>
      <p:scale>
        <a:sx n="33" d="100"/>
        <a:sy n="33" d="100"/>
      </p:scale>
      <p:origin x="78" y="2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322C8-A27F-4483-AB0C-27DCB6C9463F}" type="datetimeFigureOut">
              <a:rPr kumimoji="1" lang="ja-JP" altLang="en-US" smtClean="0"/>
              <a:t>2014/12/20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20B74C-D6CE-4CE8-98D5-1AED34F991FA}" type="slidenum">
              <a:rPr kumimoji="1" lang="ja-JP" altLang="en-US" smtClean="0"/>
              <a:t>‹#›</a:t>
            </a:fld>
            <a:endParaRPr kumimoji="1" lang="ja-JP" altLang="en-US"/>
          </a:p>
        </p:txBody>
      </p:sp>
    </p:spTree>
    <p:extLst>
      <p:ext uri="{BB962C8B-B14F-4D97-AF65-F5344CB8AC3E}">
        <p14:creationId xmlns:p14="http://schemas.microsoft.com/office/powerpoint/2010/main" val="29321024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20B74C-D6CE-4CE8-98D5-1AED34F991FA}" type="slidenum">
              <a:rPr kumimoji="1" lang="ja-JP" altLang="en-US" smtClean="0"/>
              <a:t>6</a:t>
            </a:fld>
            <a:endParaRPr kumimoji="1" lang="ja-JP" altLang="en-US"/>
          </a:p>
        </p:txBody>
      </p:sp>
    </p:spTree>
    <p:extLst>
      <p:ext uri="{BB962C8B-B14F-4D97-AF65-F5344CB8AC3E}">
        <p14:creationId xmlns:p14="http://schemas.microsoft.com/office/powerpoint/2010/main" val="1692964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30" name="Date Placeholder 29"/>
          <p:cNvSpPr>
            <a:spLocks noGrp="1"/>
          </p:cNvSpPr>
          <p:nvPr>
            <p:ph type="dt" sz="half" idx="10"/>
          </p:nvPr>
        </p:nvSpPr>
        <p:spPr/>
        <p:txBody>
          <a:bodyPr/>
          <a:lstStyle/>
          <a:p>
            <a:fld id="{199E36DA-C9FA-4D94-8F5F-B29972DD0C64}" type="datetimeFigureOut">
              <a:rPr kumimoji="1" lang="ja-JP" altLang="en-US" smtClean="0"/>
              <a:t>2014/12/19</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92A52A40-BA0D-4199-BCDE-059C51745E7B}"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199E36DA-C9FA-4D94-8F5F-B29972DD0C64}" type="datetimeFigureOut">
              <a:rPr kumimoji="1" lang="ja-JP" altLang="en-US" smtClean="0"/>
              <a:t>2014/12/19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A52A40-BA0D-4199-BCDE-059C51745E7B}"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199E36DA-C9FA-4D94-8F5F-B29972DD0C64}" type="datetimeFigureOut">
              <a:rPr kumimoji="1" lang="ja-JP" altLang="en-US" smtClean="0"/>
              <a:t>2014/12/19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A52A40-BA0D-4199-BCDE-059C51745E7B}"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199E36DA-C9FA-4D94-8F5F-B29972DD0C64}" type="datetimeFigureOut">
              <a:rPr kumimoji="1" lang="ja-JP" altLang="en-US" smtClean="0"/>
              <a:t>2014/12/19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A52A40-BA0D-4199-BCDE-059C51745E7B}"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Date Placeholder 3"/>
          <p:cNvSpPr>
            <a:spLocks noGrp="1"/>
          </p:cNvSpPr>
          <p:nvPr>
            <p:ph type="dt" sz="half" idx="10"/>
          </p:nvPr>
        </p:nvSpPr>
        <p:spPr/>
        <p:txBody>
          <a:bodyPr/>
          <a:lstStyle/>
          <a:p>
            <a:fld id="{199E36DA-C9FA-4D94-8F5F-B29972DD0C64}" type="datetimeFigureOut">
              <a:rPr kumimoji="1" lang="ja-JP" altLang="en-US" smtClean="0"/>
              <a:t>2014/12/19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A52A40-BA0D-4199-BCDE-059C51745E7B}"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smtClean="0"/>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199E36DA-C9FA-4D94-8F5F-B29972DD0C64}" type="datetimeFigureOut">
              <a:rPr kumimoji="1" lang="ja-JP" altLang="en-US" smtClean="0"/>
              <a:t>2014/12/19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A52A40-BA0D-4199-BCDE-059C51745E7B}"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Date Placeholder 6"/>
          <p:cNvSpPr>
            <a:spLocks noGrp="1"/>
          </p:cNvSpPr>
          <p:nvPr>
            <p:ph type="dt" sz="half" idx="10"/>
          </p:nvPr>
        </p:nvSpPr>
        <p:spPr/>
        <p:txBody>
          <a:bodyPr/>
          <a:lstStyle/>
          <a:p>
            <a:fld id="{199E36DA-C9FA-4D94-8F5F-B29972DD0C64}" type="datetimeFigureOut">
              <a:rPr kumimoji="1" lang="ja-JP" altLang="en-US" smtClean="0"/>
              <a:t>2014/12/19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2A52A40-BA0D-4199-BCDE-059C51745E7B}"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Date Placeholder 2"/>
          <p:cNvSpPr>
            <a:spLocks noGrp="1"/>
          </p:cNvSpPr>
          <p:nvPr>
            <p:ph type="dt" sz="half" idx="10"/>
          </p:nvPr>
        </p:nvSpPr>
        <p:spPr/>
        <p:txBody>
          <a:bodyPr/>
          <a:lstStyle/>
          <a:p>
            <a:fld id="{199E36DA-C9FA-4D94-8F5F-B29972DD0C64}" type="datetimeFigureOut">
              <a:rPr kumimoji="1" lang="ja-JP" altLang="en-US" smtClean="0"/>
              <a:t>2014/12/19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2A52A40-BA0D-4199-BCDE-059C51745E7B}"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E36DA-C9FA-4D94-8F5F-B29972DD0C64}" type="datetimeFigureOut">
              <a:rPr kumimoji="1" lang="ja-JP" altLang="en-US" smtClean="0"/>
              <a:t>2014/12/19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2A52A40-BA0D-4199-BCDE-059C51745E7B}"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199E36DA-C9FA-4D94-8F5F-B29972DD0C64}" type="datetimeFigureOut">
              <a:rPr kumimoji="1" lang="ja-JP" altLang="en-US" smtClean="0"/>
              <a:t>2014/12/19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A52A40-BA0D-4199-BCDE-059C51745E7B}"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Date Placeholder 4"/>
          <p:cNvSpPr>
            <a:spLocks noGrp="1"/>
          </p:cNvSpPr>
          <p:nvPr>
            <p:ph type="dt" sz="half" idx="10"/>
          </p:nvPr>
        </p:nvSpPr>
        <p:spPr/>
        <p:txBody>
          <a:bodyPr/>
          <a:lstStyle/>
          <a:p>
            <a:fld id="{199E36DA-C9FA-4D94-8F5F-B29972DD0C64}" type="datetimeFigureOut">
              <a:rPr kumimoji="1" lang="ja-JP" altLang="en-US" smtClean="0"/>
              <a:t>2014/12/19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92A52A40-BA0D-4199-BCDE-059C51745E7B}"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99E36DA-C9FA-4D94-8F5F-B29972DD0C64}" type="datetimeFigureOut">
              <a:rPr kumimoji="1" lang="ja-JP" altLang="en-US" smtClean="0"/>
              <a:t>2014/12/19</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A52A40-BA0D-4199-BCDE-059C51745E7B}"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124744"/>
            <a:ext cx="8748464" cy="2016224"/>
          </a:xfrm>
        </p:spPr>
        <p:txBody>
          <a:bodyPr>
            <a:noAutofit/>
          </a:bodyPr>
          <a:lstStyle/>
          <a:p>
            <a:pPr algn="l"/>
            <a:r>
              <a:rPr lang="ja-JP" altLang="en-US" sz="4400" dirty="0" smtClean="0">
                <a:latin typeface="HGS創英角ｺﾞｼｯｸUB" panose="020B0900000000000000" pitchFamily="50" charset="-128"/>
                <a:ea typeface="HGS創英角ｺﾞｼｯｸUB" panose="020B0900000000000000" pitchFamily="50" charset="-128"/>
              </a:rPr>
              <a:t>第</a:t>
            </a:r>
            <a:r>
              <a:rPr lang="en-US" altLang="ja-JP" sz="4400" dirty="0" smtClean="0">
                <a:latin typeface="HGS創英角ｺﾞｼｯｸUB" panose="020B0900000000000000" pitchFamily="50" charset="-128"/>
                <a:ea typeface="HGS創英角ｺﾞｼｯｸUB" panose="020B0900000000000000" pitchFamily="50" charset="-128"/>
              </a:rPr>
              <a:t>20</a:t>
            </a:r>
            <a:r>
              <a:rPr lang="ja-JP" altLang="en-US" sz="4400" dirty="0" smtClean="0">
                <a:latin typeface="HGS創英角ｺﾞｼｯｸUB" panose="020B0900000000000000" pitchFamily="50" charset="-128"/>
                <a:ea typeface="HGS創英角ｺﾞｼｯｸUB" panose="020B0900000000000000" pitchFamily="50" charset="-128"/>
              </a:rPr>
              <a:t>回全国ベンチャースカウト</a:t>
            </a:r>
            <a:r>
              <a:rPr lang="en-US" altLang="ja-JP" sz="4400" dirty="0" smtClean="0">
                <a:latin typeface="HGS創英角ｺﾞｼｯｸUB" panose="020B0900000000000000" pitchFamily="50" charset="-128"/>
                <a:ea typeface="HGS創英角ｺﾞｼｯｸUB" panose="020B0900000000000000" pitchFamily="50" charset="-128"/>
              </a:rPr>
              <a:t/>
            </a:r>
            <a:br>
              <a:rPr lang="en-US" altLang="ja-JP" sz="4400" dirty="0" smtClean="0">
                <a:latin typeface="HGS創英角ｺﾞｼｯｸUB" panose="020B0900000000000000" pitchFamily="50" charset="-128"/>
                <a:ea typeface="HGS創英角ｺﾞｼｯｸUB" panose="020B0900000000000000" pitchFamily="50" charset="-128"/>
              </a:rPr>
            </a:br>
            <a:r>
              <a:rPr lang="ja-JP" altLang="en-US" sz="4400" dirty="0">
                <a:latin typeface="HGS創英角ｺﾞｼｯｸUB" panose="020B0900000000000000" pitchFamily="50" charset="-128"/>
                <a:ea typeface="HGS創英角ｺﾞｼｯｸUB" panose="020B0900000000000000" pitchFamily="50" charset="-128"/>
              </a:rPr>
              <a:t>　</a:t>
            </a:r>
            <a:r>
              <a:rPr lang="ja-JP" altLang="en-US" sz="4400" dirty="0" smtClean="0">
                <a:latin typeface="HGS創英角ｺﾞｼｯｸUB" panose="020B0900000000000000" pitchFamily="50" charset="-128"/>
                <a:ea typeface="HGS創英角ｺﾞｼｯｸUB" panose="020B0900000000000000" pitchFamily="50" charset="-128"/>
              </a:rPr>
              <a:t>　フォーラムに参加して</a:t>
            </a:r>
            <a:endParaRPr kumimoji="1" lang="ja-JP" altLang="en-US" sz="4400" dirty="0">
              <a:latin typeface="HGS創英角ｺﾞｼｯｸUB" panose="020B0900000000000000" pitchFamily="50" charset="-128"/>
              <a:ea typeface="HGS創英角ｺﾞｼｯｸUB" panose="020B0900000000000000" pitchFamily="50" charset="-128"/>
            </a:endParaRPr>
          </a:p>
        </p:txBody>
      </p:sp>
      <p:sp>
        <p:nvSpPr>
          <p:cNvPr id="3" name="サブタイトル 2"/>
          <p:cNvSpPr>
            <a:spLocks noGrp="1"/>
          </p:cNvSpPr>
          <p:nvPr>
            <p:ph type="subTitle" idx="1"/>
          </p:nvPr>
        </p:nvSpPr>
        <p:spPr>
          <a:xfrm>
            <a:off x="683568" y="5157192"/>
            <a:ext cx="5256584" cy="1249191"/>
          </a:xfrm>
        </p:spPr>
        <p:txBody>
          <a:bodyPr>
            <a:normAutofit/>
          </a:bodyPr>
          <a:lstStyle/>
          <a:p>
            <a:pPr algn="ctr"/>
            <a:r>
              <a:rPr kumimoji="1" lang="ja-JP" altLang="en-US" sz="2400" dirty="0" smtClean="0">
                <a:solidFill>
                  <a:schemeClr val="tx1"/>
                </a:solidFill>
                <a:latin typeface="HGS創英角ｺﾞｼｯｸUB" panose="020B0900000000000000" pitchFamily="50" charset="-128"/>
                <a:ea typeface="HGS創英角ｺﾞｼｯｸUB" panose="020B0900000000000000" pitchFamily="50" charset="-128"/>
              </a:rPr>
              <a:t>兵庫連盟神戸垂水地区神戸第</a:t>
            </a:r>
            <a:r>
              <a:rPr kumimoji="1" lang="en-US" altLang="ja-JP" sz="2400" dirty="0" smtClean="0">
                <a:solidFill>
                  <a:schemeClr val="tx1"/>
                </a:solidFill>
                <a:latin typeface="HGS創英角ｺﾞｼｯｸUB" panose="020B0900000000000000" pitchFamily="50" charset="-128"/>
                <a:ea typeface="HGS創英角ｺﾞｼｯｸUB" panose="020B0900000000000000" pitchFamily="50" charset="-128"/>
              </a:rPr>
              <a:t>70</a:t>
            </a:r>
            <a:r>
              <a:rPr lang="ja-JP" altLang="en-US" sz="2400" dirty="0">
                <a:solidFill>
                  <a:schemeClr val="tx1"/>
                </a:solidFill>
                <a:latin typeface="HGS創英角ｺﾞｼｯｸUB" panose="020B0900000000000000" pitchFamily="50" charset="-128"/>
                <a:ea typeface="HGS創英角ｺﾞｼｯｸUB" panose="020B0900000000000000" pitchFamily="50" charset="-128"/>
              </a:rPr>
              <a:t>団</a:t>
            </a:r>
            <a:r>
              <a:rPr lang="ja-JP" altLang="en-US" sz="4400" dirty="0" smtClean="0">
                <a:solidFill>
                  <a:schemeClr val="tx1"/>
                </a:solidFill>
                <a:latin typeface="HGS創英角ｺﾞｼｯｸUB" panose="020B0900000000000000" pitchFamily="50" charset="-128"/>
                <a:ea typeface="HGS創英角ｺﾞｼｯｸUB" panose="020B0900000000000000" pitchFamily="50" charset="-128"/>
              </a:rPr>
              <a:t>金井　楽</a:t>
            </a:r>
            <a:endParaRPr kumimoji="1" lang="ja-JP" altLang="en-US" sz="4400" dirty="0">
              <a:solidFill>
                <a:schemeClr val="tx1"/>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61867773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9752" y="620688"/>
            <a:ext cx="2602632" cy="562074"/>
          </a:xfrm>
        </p:spPr>
        <p:txBody>
          <a:bodyPr>
            <a:normAutofit fontScale="90000"/>
          </a:bodyPr>
          <a:lstStyle/>
          <a:p>
            <a:r>
              <a:rPr kumimoji="1" lang="ja-JP" altLang="en-US" dirty="0" smtClean="0"/>
              <a:t>宣言</a:t>
            </a:r>
            <a:r>
              <a:rPr lang="ja-JP" altLang="en-US" dirty="0"/>
              <a:t>③</a:t>
            </a:r>
            <a:endParaRPr kumimoji="1" lang="ja-JP" altLang="en-US" dirty="0"/>
          </a:p>
        </p:txBody>
      </p:sp>
      <p:sp>
        <p:nvSpPr>
          <p:cNvPr id="3" name="コンテンツ プレースホルダー 2"/>
          <p:cNvSpPr>
            <a:spLocks noGrp="1"/>
          </p:cNvSpPr>
          <p:nvPr>
            <p:ph idx="1"/>
          </p:nvPr>
        </p:nvSpPr>
        <p:spPr>
          <a:xfrm>
            <a:off x="457200" y="908720"/>
            <a:ext cx="8147248" cy="5832648"/>
          </a:xfrm>
        </p:spPr>
        <p:txBody>
          <a:bodyPr>
            <a:normAutofit lnSpcReduction="10000"/>
          </a:bodyPr>
          <a:lstStyle/>
          <a:p>
            <a:pPr marL="0" indent="0">
              <a:buNone/>
            </a:pPr>
            <a:r>
              <a:rPr kumimoji="1" lang="ja-JP" alt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採択文</a:t>
            </a:r>
            <a:endParaRPr kumimoji="1" lang="en-US" altLang="ja-JP"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2800" dirty="0"/>
              <a:t>スカウト</a:t>
            </a:r>
            <a:r>
              <a:rPr lang="ja-JP" altLang="en-US" sz="2800" dirty="0" smtClean="0"/>
              <a:t>活動の内容だけでなく、意義も理解してもらい、地域との信頼関係を創り、それを活かし、スカウトは持続可能な地域づくりに協力する。そして、社会から必要とされる存在になる。</a:t>
            </a:r>
            <a:endParaRPr lang="en-US" altLang="ja-JP" sz="2800" dirty="0" smtClean="0"/>
          </a:p>
          <a:p>
            <a:pPr marL="0" indent="0">
              <a:buNone/>
            </a:pPr>
            <a:r>
              <a:rPr kumimoji="1" lang="ja-JP" alt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アクション</a:t>
            </a:r>
            <a:r>
              <a:rPr lang="ja-JP" alt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プラン</a:t>
            </a:r>
            <a:endParaRPr lang="en-US" altLang="ja-JP"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sz="2800" dirty="0" smtClean="0"/>
              <a:t>地域</a:t>
            </a:r>
            <a:r>
              <a:rPr kumimoji="1" lang="ja-JP" altLang="en-US" sz="2800" dirty="0" smtClean="0"/>
              <a:t>のグルメ</a:t>
            </a:r>
            <a:r>
              <a:rPr kumimoji="1" lang="ja-JP" altLang="en-US" sz="2800" dirty="0" smtClean="0"/>
              <a:t>をジャンボリーで</a:t>
            </a:r>
            <a:r>
              <a:rPr lang="ja-JP" altLang="en-US" sz="2800" dirty="0" smtClean="0"/>
              <a:t>紹介する。</a:t>
            </a:r>
            <a:endParaRPr kumimoji="1" lang="en-US" altLang="ja-JP" sz="2800" dirty="0" smtClean="0"/>
          </a:p>
          <a:p>
            <a:r>
              <a:rPr kumimoji="1" lang="ja-JP" altLang="en-US" sz="2800" dirty="0" smtClean="0"/>
              <a:t>対象</a:t>
            </a:r>
            <a:r>
              <a:rPr kumimoji="1" lang="ja-JP" altLang="en-US" sz="2800" dirty="0" smtClean="0"/>
              <a:t>年代を絞った</a:t>
            </a:r>
            <a:r>
              <a:rPr kumimoji="1" lang="ja-JP" altLang="en-US" sz="2800" dirty="0" smtClean="0"/>
              <a:t>広報を</a:t>
            </a:r>
            <a:r>
              <a:rPr kumimoji="1" lang="ja-JP" altLang="en-US" sz="2800" dirty="0" smtClean="0"/>
              <a:t>行い</a:t>
            </a:r>
            <a:r>
              <a:rPr kumimoji="1" lang="ja-JP" altLang="en-US" sz="2800" dirty="0" smtClean="0"/>
              <a:t>地域に</a:t>
            </a:r>
            <a:r>
              <a:rPr kumimoji="1" lang="ja-JP" altLang="en-US" sz="2800" dirty="0" smtClean="0"/>
              <a:t>スカウト</a:t>
            </a:r>
            <a:r>
              <a:rPr kumimoji="1" lang="ja-JP" altLang="en-US" sz="2800" dirty="0" smtClean="0"/>
              <a:t>を</a:t>
            </a:r>
            <a:r>
              <a:rPr lang="ja-JP" altLang="en-US" sz="2800" dirty="0" smtClean="0"/>
              <a:t>知っ</a:t>
            </a:r>
            <a:r>
              <a:rPr kumimoji="1" lang="ja-JP" altLang="en-US" sz="2800" dirty="0" smtClean="0"/>
              <a:t>て</a:t>
            </a:r>
            <a:r>
              <a:rPr kumimoji="1" lang="ja-JP" altLang="en-US" sz="2800" dirty="0" smtClean="0"/>
              <a:t>もらう</a:t>
            </a:r>
            <a:r>
              <a:rPr kumimoji="1" lang="ja-JP" altLang="en-US" sz="2800" dirty="0" smtClean="0"/>
              <a:t>。</a:t>
            </a:r>
            <a:endParaRPr kumimoji="1" lang="en-US" altLang="ja-JP" sz="2800" dirty="0" smtClean="0"/>
          </a:p>
          <a:p>
            <a:r>
              <a:rPr lang="ja-JP" altLang="en-US" sz="2800" dirty="0" smtClean="0"/>
              <a:t>他のプロジェクトを</a:t>
            </a:r>
            <a:r>
              <a:rPr lang="ja-JP" altLang="en-US" sz="2800" dirty="0"/>
              <a:t>参考にして活動の幅を広げる。</a:t>
            </a:r>
            <a:endParaRPr lang="en-US" altLang="ja-JP" sz="2800" dirty="0"/>
          </a:p>
          <a:p>
            <a:pPr marL="0" indent="0">
              <a:buNone/>
            </a:pPr>
            <a:r>
              <a:rPr lang="ja-JP" alt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提言文</a:t>
            </a:r>
            <a:endParaRPr lang="en-US" altLang="ja-JP"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2800" dirty="0"/>
              <a:t>日本連盟</a:t>
            </a:r>
            <a:r>
              <a:rPr lang="ja-JP" altLang="en-US" sz="2800" dirty="0" smtClean="0"/>
              <a:t>に</a:t>
            </a:r>
            <a:r>
              <a:rPr lang="ja-JP" altLang="en-US" sz="2800" dirty="0"/>
              <a:t>プロジェクト</a:t>
            </a:r>
            <a:r>
              <a:rPr lang="ja-JP" altLang="en-US" sz="2800" dirty="0" smtClean="0"/>
              <a:t>を</a:t>
            </a:r>
            <a:r>
              <a:rPr lang="ja-JP" altLang="en-US" sz="2800" dirty="0"/>
              <a:t>全国のスカウトに提供することを提言する。</a:t>
            </a:r>
            <a:endParaRPr lang="en-US" altLang="ja-JP" sz="2800" dirty="0"/>
          </a:p>
          <a:p>
            <a:endParaRPr lang="en-US" altLang="ja-JP" sz="2800" dirty="0"/>
          </a:p>
          <a:p>
            <a:endParaRPr kumimoji="1" lang="en-US" altLang="ja-JP" sz="2800" dirty="0" smtClean="0"/>
          </a:p>
          <a:p>
            <a:endParaRPr kumimoji="1" lang="ja-JP" altLang="en-US" dirty="0"/>
          </a:p>
        </p:txBody>
      </p:sp>
    </p:spTree>
    <p:extLst>
      <p:ext uri="{BB962C8B-B14F-4D97-AF65-F5344CB8AC3E}">
        <p14:creationId xmlns:p14="http://schemas.microsoft.com/office/powerpoint/2010/main" val="231875974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692696"/>
            <a:ext cx="2232248" cy="648072"/>
          </a:xfrm>
        </p:spPr>
        <p:txBody>
          <a:bodyPr>
            <a:normAutofit fontScale="90000"/>
          </a:bodyPr>
          <a:lstStyle/>
          <a:p>
            <a:r>
              <a:rPr kumimoji="1" lang="ja-JP" altLang="en-US" dirty="0" smtClean="0"/>
              <a:t>宣言④</a:t>
            </a:r>
            <a:endParaRPr kumimoji="1" lang="ja-JP" altLang="en-US" dirty="0"/>
          </a:p>
        </p:txBody>
      </p:sp>
      <p:sp>
        <p:nvSpPr>
          <p:cNvPr id="3" name="コンテンツ プレースホルダー 2"/>
          <p:cNvSpPr>
            <a:spLocks noGrp="1"/>
          </p:cNvSpPr>
          <p:nvPr>
            <p:ph idx="1"/>
          </p:nvPr>
        </p:nvSpPr>
        <p:spPr>
          <a:xfrm>
            <a:off x="457200" y="980728"/>
            <a:ext cx="7467600" cy="5493224"/>
          </a:xfrm>
        </p:spPr>
        <p:txBody>
          <a:bodyPr>
            <a:normAutofit fontScale="92500"/>
          </a:bodyPr>
          <a:lstStyle/>
          <a:p>
            <a:pPr marL="0" indent="0">
              <a:buNone/>
            </a:pPr>
            <a:endParaRPr lang="en-US" altLang="ja-JP" dirty="0"/>
          </a:p>
          <a:p>
            <a:pPr marL="0" indent="0">
              <a:buNone/>
            </a:pPr>
            <a:r>
              <a:rPr kumimoji="1" lang="ja-JP" alt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採択文</a:t>
            </a:r>
            <a:endParaRPr kumimoji="1" lang="en-US" altLang="ja-JP"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sz="2800" dirty="0" smtClean="0"/>
              <a:t>「日々の善行」を実践し、スカウトを増やすことで、持続可能な地域を作る</a:t>
            </a:r>
            <a:endParaRPr kumimoji="1" lang="en-US" altLang="ja-JP" sz="2800" dirty="0" smtClean="0"/>
          </a:p>
          <a:p>
            <a:pPr marL="0" indent="0">
              <a:buNone/>
            </a:pPr>
            <a:r>
              <a:rPr lang="ja-JP" alt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アクションプラン</a:t>
            </a:r>
            <a:endParaRPr lang="en-US" altLang="ja-JP"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sz="2800" dirty="0" smtClean="0"/>
              <a:t>ビーバー</a:t>
            </a:r>
            <a:r>
              <a:rPr lang="ja-JP" altLang="en-US" sz="2800" dirty="0"/>
              <a:t>や</a:t>
            </a:r>
            <a:r>
              <a:rPr kumimoji="1" lang="ja-JP" altLang="en-US" sz="2800" dirty="0" smtClean="0"/>
              <a:t>カブ、ボーイスカウトに</a:t>
            </a:r>
            <a:r>
              <a:rPr lang="ja-JP" altLang="en-US" sz="2800" dirty="0" smtClean="0"/>
              <a:t>環境問題を分かりやすく説明する。</a:t>
            </a:r>
            <a:endParaRPr lang="en-US" altLang="ja-JP" sz="2800" dirty="0" smtClean="0"/>
          </a:p>
          <a:p>
            <a:r>
              <a:rPr lang="ja-JP" altLang="en-US" sz="2800" dirty="0" smtClean="0"/>
              <a:t>受験で参加</a:t>
            </a:r>
            <a:r>
              <a:rPr lang="ja-JP" altLang="en-US" sz="2800" dirty="0"/>
              <a:t>できない仲間へのフォローを行い</a:t>
            </a:r>
            <a:r>
              <a:rPr lang="ja-JP" altLang="en-US" sz="2800" dirty="0" smtClean="0"/>
              <a:t>、復帰</a:t>
            </a:r>
            <a:r>
              <a:rPr lang="ja-JP" altLang="en-US" sz="2800" dirty="0"/>
              <a:t>しやすく</a:t>
            </a:r>
            <a:r>
              <a:rPr lang="ja-JP" altLang="en-US" sz="2800" dirty="0" smtClean="0"/>
              <a:t>する。</a:t>
            </a:r>
            <a:endParaRPr lang="en-US" altLang="ja-JP" sz="2800" dirty="0" smtClean="0"/>
          </a:p>
          <a:p>
            <a:pPr marL="0" indent="0">
              <a:buNone/>
            </a:pPr>
            <a:r>
              <a:rPr lang="ja-JP" alt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提言文</a:t>
            </a:r>
            <a:endParaRPr lang="en-US" altLang="ja-JP"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2800" dirty="0" smtClean="0"/>
              <a:t>「</a:t>
            </a:r>
            <a:r>
              <a:rPr lang="ja-JP" altLang="en-US" sz="2800" dirty="0"/>
              <a:t>登録の継続」のため</a:t>
            </a:r>
            <a:r>
              <a:rPr lang="ja-JP" altLang="en-US" sz="2800" dirty="0" smtClean="0"/>
              <a:t>に配慮</a:t>
            </a:r>
            <a:r>
              <a:rPr lang="ja-JP" altLang="en-US" sz="2800" dirty="0"/>
              <a:t>をするように提言する</a:t>
            </a:r>
            <a:r>
              <a:rPr lang="ja-JP" altLang="en-US" sz="2800" dirty="0" smtClean="0"/>
              <a:t>。</a:t>
            </a:r>
            <a:endParaRPr lang="en-US" altLang="ja-JP" sz="2800" dirty="0" smtClean="0"/>
          </a:p>
          <a:p>
            <a:r>
              <a:rPr lang="en-US" altLang="ja-JP" sz="2800" dirty="0" smtClean="0"/>
              <a:t>『</a:t>
            </a:r>
            <a:r>
              <a:rPr lang="ja-JP" altLang="en-US" sz="2800" dirty="0" smtClean="0"/>
              <a:t>スカウト活動体験デー</a:t>
            </a:r>
            <a:r>
              <a:rPr lang="en-US" altLang="ja-JP" sz="2800" dirty="0" smtClean="0"/>
              <a:t>』</a:t>
            </a:r>
            <a:r>
              <a:rPr lang="ja-JP" altLang="en-US" sz="2800" dirty="0" smtClean="0"/>
              <a:t>の制定を提言する。</a:t>
            </a:r>
            <a:endParaRPr lang="en-US" altLang="ja-JP" sz="2800" dirty="0" smtClean="0"/>
          </a:p>
          <a:p>
            <a:endParaRPr lang="en-US" altLang="ja-JP" sz="2800" dirty="0"/>
          </a:p>
          <a:p>
            <a:endParaRPr lang="en-US" altLang="ja-JP" dirty="0" smtClean="0"/>
          </a:p>
        </p:txBody>
      </p:sp>
    </p:spTree>
    <p:extLst>
      <p:ext uri="{BB962C8B-B14F-4D97-AF65-F5344CB8AC3E}">
        <p14:creationId xmlns:p14="http://schemas.microsoft.com/office/powerpoint/2010/main" val="21897971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67544" y="548680"/>
            <a:ext cx="4040188" cy="639762"/>
          </a:xfrm>
        </p:spPr>
        <p:txBody>
          <a:bodyPr/>
          <a:lstStyle/>
          <a:p>
            <a:endParaRPr kumimoji="1" lang="ja-JP" altLang="en-US" dirty="0"/>
          </a:p>
        </p:txBody>
      </p:sp>
      <p:sp>
        <p:nvSpPr>
          <p:cNvPr id="5" name="テキスト プレースホルダー 4"/>
          <p:cNvSpPr>
            <a:spLocks noGrp="1"/>
          </p:cNvSpPr>
          <p:nvPr>
            <p:ph type="body" sz="half" idx="3"/>
          </p:nvPr>
        </p:nvSpPr>
        <p:spPr>
          <a:xfrm>
            <a:off x="4860032" y="5661248"/>
            <a:ext cx="4041775" cy="639762"/>
          </a:xfrm>
        </p:spPr>
        <p:txBody>
          <a:bodyPr/>
          <a:lstStyle/>
          <a:p>
            <a:endParaRPr kumimoji="1" lang="ja-JP" altLang="en-US" dirty="0"/>
          </a:p>
        </p:txBody>
      </p:sp>
      <p:pic>
        <p:nvPicPr>
          <p:cNvPr id="9" name="コンテンツ プレースホルダー 8"/>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251520" y="2930104"/>
            <a:ext cx="5328592" cy="3552394"/>
          </a:xfrm>
          <a:prstGeom prst="rect">
            <a:avLst/>
          </a:prstGeom>
          <a:ln>
            <a:noFill/>
          </a:ln>
          <a:effectLst>
            <a:softEdge rad="112500"/>
          </a:effectLst>
        </p:spPr>
      </p:pic>
      <p:pic>
        <p:nvPicPr>
          <p:cNvPr id="6" name="コンテンツ プレースホルダー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563888" y="692696"/>
            <a:ext cx="5348089" cy="4011067"/>
          </a:xfrm>
          <a:prstGeom prst="rect">
            <a:avLst/>
          </a:prstGeom>
          <a:ln>
            <a:noFill/>
          </a:ln>
          <a:effectLst>
            <a:softEdge rad="112500"/>
          </a:effectLst>
        </p:spPr>
      </p:pic>
    </p:spTree>
    <p:extLst>
      <p:ext uri="{BB962C8B-B14F-4D97-AF65-F5344CB8AC3E}">
        <p14:creationId xmlns:p14="http://schemas.microsoft.com/office/powerpoint/2010/main" val="318943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67544" y="548680"/>
            <a:ext cx="4040188" cy="639762"/>
          </a:xfrm>
        </p:spPr>
        <p:txBody>
          <a:bodyPr/>
          <a:lstStyle/>
          <a:p>
            <a:endParaRPr kumimoji="1" lang="ja-JP" altLang="en-US" dirty="0"/>
          </a:p>
        </p:txBody>
      </p:sp>
      <p:sp>
        <p:nvSpPr>
          <p:cNvPr id="5" name="テキスト プレースホルダー 4"/>
          <p:cNvSpPr>
            <a:spLocks noGrp="1"/>
          </p:cNvSpPr>
          <p:nvPr>
            <p:ph type="body" sz="half" idx="3"/>
          </p:nvPr>
        </p:nvSpPr>
        <p:spPr>
          <a:xfrm>
            <a:off x="4860032" y="5661248"/>
            <a:ext cx="4041775" cy="639762"/>
          </a:xfrm>
        </p:spPr>
        <p:txBody>
          <a:bodyPr/>
          <a:lstStyle/>
          <a:p>
            <a:endParaRPr kumimoji="1" lang="ja-JP" altLang="en-US" dirty="0"/>
          </a:p>
        </p:txBody>
      </p:sp>
      <p:pic>
        <p:nvPicPr>
          <p:cNvPr id="6" name="コンテンツ プレースホルダー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79512" y="2772076"/>
            <a:ext cx="5472608" cy="3783552"/>
          </a:xfrm>
        </p:spPr>
      </p:pic>
      <p:pic>
        <p:nvPicPr>
          <p:cNvPr id="2" name="コンテンツ プレースホルダー 1"/>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355976" y="1052736"/>
            <a:ext cx="4608512" cy="3456384"/>
          </a:xfrm>
        </p:spPr>
      </p:pic>
    </p:spTree>
    <p:extLst>
      <p:ext uri="{BB962C8B-B14F-4D97-AF65-F5344CB8AC3E}">
        <p14:creationId xmlns:p14="http://schemas.microsoft.com/office/powerpoint/2010/main" val="46686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23528" y="5373216"/>
            <a:ext cx="4040188" cy="639762"/>
          </a:xfrm>
        </p:spPr>
        <p:txBody>
          <a:bodyPr/>
          <a:lstStyle/>
          <a:p>
            <a:endParaRPr kumimoji="1" lang="ja-JP" altLang="en-US" dirty="0"/>
          </a:p>
        </p:txBody>
      </p:sp>
      <p:sp>
        <p:nvSpPr>
          <p:cNvPr id="5" name="テキスト プレースホルダー 4"/>
          <p:cNvSpPr>
            <a:spLocks noGrp="1"/>
          </p:cNvSpPr>
          <p:nvPr>
            <p:ph type="body" sz="half" idx="3"/>
          </p:nvPr>
        </p:nvSpPr>
        <p:spPr>
          <a:xfrm>
            <a:off x="4716016" y="1196752"/>
            <a:ext cx="4041775" cy="639762"/>
          </a:xfrm>
        </p:spPr>
        <p:txBody>
          <a:bodyPr/>
          <a:lstStyle/>
          <a:p>
            <a:endParaRPr kumimoji="1" lang="ja-JP" altLang="en-US" dirty="0"/>
          </a:p>
        </p:txBody>
      </p:sp>
      <p:pic>
        <p:nvPicPr>
          <p:cNvPr id="6" name="コンテンツ プレースホルダー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323528" y="1220560"/>
            <a:ext cx="4680520" cy="3510390"/>
          </a:xfrm>
        </p:spPr>
      </p:pic>
      <p:pic>
        <p:nvPicPr>
          <p:cNvPr id="7" name="コンテンツ プレースホルダー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148064" y="857418"/>
            <a:ext cx="3384376" cy="5740880"/>
          </a:xfrm>
        </p:spPr>
      </p:pic>
    </p:spTree>
    <p:extLst>
      <p:ext uri="{BB962C8B-B14F-4D97-AF65-F5344CB8AC3E}">
        <p14:creationId xmlns:p14="http://schemas.microsoft.com/office/powerpoint/2010/main" val="135445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感想</a:t>
            </a:r>
            <a:r>
              <a:rPr kumimoji="1" lang="ja-JP" altLang="en-US" dirty="0" smtClean="0"/>
              <a:t>と</a:t>
            </a:r>
            <a:r>
              <a:rPr lang="ja-JP" altLang="en-US" dirty="0"/>
              <a:t>こ</a:t>
            </a:r>
            <a:r>
              <a:rPr kumimoji="1" lang="ja-JP" altLang="en-US" dirty="0" smtClean="0"/>
              <a:t>れから</a:t>
            </a:r>
            <a:endParaRPr kumimoji="1" lang="ja-JP" altLang="en-US" dirty="0"/>
          </a:p>
        </p:txBody>
      </p:sp>
      <p:sp>
        <p:nvSpPr>
          <p:cNvPr id="3" name="コンテンツ プレースホルダー 2"/>
          <p:cNvSpPr>
            <a:spLocks noGrp="1"/>
          </p:cNvSpPr>
          <p:nvPr>
            <p:ph sz="half" idx="1"/>
          </p:nvPr>
        </p:nvSpPr>
        <p:spPr/>
        <p:txBody>
          <a:bodyPr>
            <a:normAutofit/>
          </a:bodyPr>
          <a:lstStyle/>
          <a:p>
            <a:r>
              <a:rPr lang="ja-JP" altLang="en-US" sz="3200" dirty="0" smtClean="0"/>
              <a:t>発言力</a:t>
            </a:r>
            <a:r>
              <a:rPr lang="ja-JP" altLang="en-US" sz="3200" dirty="0"/>
              <a:t>の高さに驚いた</a:t>
            </a:r>
            <a:r>
              <a:rPr lang="ja-JP" altLang="en-US" sz="3200" dirty="0" smtClean="0"/>
              <a:t>。</a:t>
            </a:r>
            <a:endParaRPr kumimoji="1" lang="en-US" altLang="ja-JP" sz="3200" dirty="0" smtClean="0"/>
          </a:p>
          <a:p>
            <a:r>
              <a:rPr kumimoji="1" lang="ja-JP" altLang="en-US" sz="3200" dirty="0" smtClean="0"/>
              <a:t>頭の中にある意見</a:t>
            </a:r>
            <a:r>
              <a:rPr lang="ja-JP" altLang="en-US" sz="3200" dirty="0" smtClean="0"/>
              <a:t>が言葉にできない。語彙力を増やしたい。</a:t>
            </a:r>
            <a:endParaRPr lang="en-US" altLang="ja-JP" sz="3200" dirty="0" smtClean="0"/>
          </a:p>
          <a:p>
            <a:r>
              <a:rPr lang="ja-JP" altLang="en-US" sz="3200" dirty="0" smtClean="0"/>
              <a:t>意見を言うことの楽しさを知った</a:t>
            </a:r>
            <a:endParaRPr lang="en-US" altLang="ja-JP" sz="3200" dirty="0" smtClean="0"/>
          </a:p>
          <a:p>
            <a:endParaRPr kumimoji="1" lang="en-US" altLang="ja-JP" sz="2400" dirty="0" smtClean="0"/>
          </a:p>
          <a:p>
            <a:endParaRPr kumimoji="1" lang="en-US" altLang="ja-JP" sz="2400" dirty="0" smtClean="0"/>
          </a:p>
          <a:p>
            <a:pPr marL="0" indent="0">
              <a:buNone/>
            </a:pPr>
            <a:endParaRPr kumimoji="1" lang="en-US" altLang="ja-JP" sz="2400" dirty="0" smtClean="0"/>
          </a:p>
          <a:p>
            <a:pPr marL="0" indent="0">
              <a:buNone/>
            </a:pPr>
            <a:endParaRPr kumimoji="1" lang="ja-JP" altLang="en-US" sz="2400" dirty="0"/>
          </a:p>
        </p:txBody>
      </p:sp>
      <p:sp>
        <p:nvSpPr>
          <p:cNvPr id="8" name="コンテンツ プレースホルダー 7"/>
          <p:cNvSpPr>
            <a:spLocks noGrp="1"/>
          </p:cNvSpPr>
          <p:nvPr>
            <p:ph sz="half" idx="2"/>
          </p:nvPr>
        </p:nvSpPr>
        <p:spPr>
          <a:xfrm>
            <a:off x="4644008" y="1844824"/>
            <a:ext cx="4038600" cy="4434840"/>
          </a:xfrm>
        </p:spPr>
        <p:txBody>
          <a:bodyPr>
            <a:normAutofit/>
          </a:bodyPr>
          <a:lstStyle/>
          <a:p>
            <a:r>
              <a:rPr kumimoji="1" lang="en-US" altLang="ja-JP" sz="2800" dirty="0" smtClean="0">
                <a:latin typeface="+mn-ea"/>
              </a:rPr>
              <a:t>Facebook</a:t>
            </a:r>
            <a:r>
              <a:rPr kumimoji="1" lang="ja-JP" altLang="en-US" sz="2800" dirty="0" smtClean="0">
                <a:latin typeface="+mn-ea"/>
              </a:rPr>
              <a:t>など</a:t>
            </a:r>
            <a:r>
              <a:rPr kumimoji="1" lang="en-US" altLang="ja-JP" sz="2800" dirty="0" smtClean="0">
                <a:latin typeface="+mn-ea"/>
              </a:rPr>
              <a:t>SNS</a:t>
            </a:r>
            <a:r>
              <a:rPr kumimoji="1" lang="ja-JP" altLang="en-US" sz="2800" dirty="0" smtClean="0">
                <a:latin typeface="+mn-ea"/>
              </a:rPr>
              <a:t>を利用し他県との連絡を取り合う</a:t>
            </a:r>
            <a:r>
              <a:rPr kumimoji="1" lang="ja-JP" altLang="en-US" sz="2800" dirty="0" smtClean="0">
                <a:latin typeface="+mn-ea"/>
              </a:rPr>
              <a:t>。</a:t>
            </a:r>
            <a:endParaRPr kumimoji="1" lang="en-US" altLang="ja-JP" sz="2800" dirty="0" smtClean="0">
              <a:latin typeface="+mn-ea"/>
            </a:endParaRPr>
          </a:p>
          <a:p>
            <a:r>
              <a:rPr lang="ja-JP" altLang="en-US" sz="2800" dirty="0" smtClean="0">
                <a:latin typeface="+mn-ea"/>
              </a:rPr>
              <a:t>フォーラム</a:t>
            </a:r>
            <a:r>
              <a:rPr lang="ja-JP" altLang="en-US" sz="2800" dirty="0" smtClean="0">
                <a:latin typeface="+mn-ea"/>
              </a:rPr>
              <a:t>宣言をどう実施するの</a:t>
            </a:r>
            <a:r>
              <a:rPr lang="ja-JP" altLang="en-US" sz="2800" dirty="0" smtClean="0">
                <a:latin typeface="+mn-ea"/>
              </a:rPr>
              <a:t>か考える</a:t>
            </a:r>
            <a:r>
              <a:rPr lang="ja-JP" altLang="en-US" sz="2800" dirty="0" smtClean="0">
                <a:latin typeface="+mn-ea"/>
              </a:rPr>
              <a:t>。</a:t>
            </a:r>
            <a:endParaRPr lang="en-US" altLang="ja-JP" sz="2800" dirty="0" smtClean="0">
              <a:latin typeface="+mn-ea"/>
            </a:endParaRPr>
          </a:p>
          <a:p>
            <a:endParaRPr kumimoji="1" lang="ja-JP" altLang="en-US" sz="2400" dirty="0">
              <a:latin typeface="+mn-ea"/>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4365104"/>
            <a:ext cx="3275856" cy="2183371"/>
          </a:xfrm>
          <a:prstGeom prst="roundRect">
            <a:avLst>
              <a:gd name="adj" fmla="val 8127"/>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701284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04492" y="332656"/>
            <a:ext cx="7851648" cy="1828800"/>
          </a:xfrm>
        </p:spPr>
        <p:txBody>
          <a:bodyPr/>
          <a:lstStyle/>
          <a:p>
            <a:pPr algn="ctr"/>
            <a:r>
              <a:rPr kumimoji="1" lang="ja-JP" altLang="en-US" dirty="0" smtClean="0"/>
              <a:t>関係者の皆様</a:t>
            </a:r>
            <a:r>
              <a:rPr kumimoji="1" lang="en-US" altLang="ja-JP" dirty="0" smtClean="0"/>
              <a:t/>
            </a:r>
            <a:br>
              <a:rPr kumimoji="1" lang="en-US" altLang="ja-JP" dirty="0" smtClean="0"/>
            </a:br>
            <a:r>
              <a:rPr kumimoji="1" lang="ja-JP" altLang="en-US" dirty="0" smtClean="0"/>
              <a:t>ありがとうございました。</a:t>
            </a:r>
            <a:endParaRPr kumimoji="1" lang="ja-JP" altLang="en-US" dirty="0"/>
          </a:p>
        </p:txBody>
      </p:sp>
      <p:sp>
        <p:nvSpPr>
          <p:cNvPr id="3" name="サブタイトル 2"/>
          <p:cNvSpPr>
            <a:spLocks noGrp="1"/>
          </p:cNvSpPr>
          <p:nvPr>
            <p:ph type="subTitle" idx="1"/>
          </p:nvPr>
        </p:nvSpPr>
        <p:spPr>
          <a:xfrm>
            <a:off x="702968" y="6165304"/>
            <a:ext cx="7854696" cy="576064"/>
          </a:xfrm>
        </p:spPr>
        <p:txBody>
          <a:bodyPr/>
          <a:lstStyle/>
          <a:p>
            <a:pPr algn="ctr"/>
            <a:r>
              <a:rPr kumimoji="1" lang="ja-JP" altLang="en-US" dirty="0" smtClean="0"/>
              <a:t>ご清聴ありがとうございました。</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382018"/>
            <a:ext cx="5445224" cy="3630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454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12776"/>
            <a:ext cx="4038600" cy="4942149"/>
          </a:xfrm>
        </p:spPr>
        <p:txBody>
          <a:bodyPr>
            <a:normAutofit/>
          </a:bodyPr>
          <a:lstStyle/>
          <a:p>
            <a:pPr marL="0" indent="0">
              <a:buNone/>
            </a:pPr>
            <a:endParaRPr kumimoji="1" lang="en-US" altLang="ja-JP" dirty="0" smtClean="0"/>
          </a:p>
          <a:p>
            <a:r>
              <a:rPr lang="ja-JP" altLang="en-US" sz="4000" dirty="0" smtClean="0"/>
              <a:t>全国の意見が聞きたい。</a:t>
            </a:r>
            <a:endParaRPr lang="en-US" altLang="ja-JP" sz="4000" dirty="0" smtClean="0"/>
          </a:p>
          <a:p>
            <a:r>
              <a:rPr lang="ja-JP" altLang="en-US" sz="4000" dirty="0" smtClean="0"/>
              <a:t>スカウト活動を活性化させたい。</a:t>
            </a:r>
            <a:endParaRPr lang="en-US" altLang="ja-JP" sz="4000" dirty="0"/>
          </a:p>
          <a:p>
            <a:r>
              <a:rPr lang="ja-JP" altLang="en-US" sz="4000" dirty="0" smtClean="0"/>
              <a:t>面白いことしてる子ないかな？</a:t>
            </a:r>
            <a:endParaRPr lang="en-US" altLang="ja-JP" sz="4000" dirty="0" smtClean="0"/>
          </a:p>
          <a:p>
            <a:pPr marL="0" indent="0">
              <a:buNone/>
            </a:pPr>
            <a:endParaRPr lang="en-US" altLang="ja-JP" sz="3200" dirty="0" smtClean="0"/>
          </a:p>
        </p:txBody>
      </p:sp>
      <p:pic>
        <p:nvPicPr>
          <p:cNvPr id="9" name="コンテンツ プレースホルダー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14325" y="3068960"/>
            <a:ext cx="4035829" cy="3025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雲形吹き出し 9"/>
          <p:cNvSpPr/>
          <p:nvPr/>
        </p:nvSpPr>
        <p:spPr>
          <a:xfrm>
            <a:off x="4919464" y="1744811"/>
            <a:ext cx="2880320" cy="1800200"/>
          </a:xfrm>
          <a:prstGeom prst="cloudCallout">
            <a:avLst>
              <a:gd name="adj1" fmla="val 23811"/>
              <a:gd name="adj2" fmla="val 833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279504" y="2321745"/>
            <a:ext cx="2160240" cy="646331"/>
          </a:xfrm>
          <a:prstGeom prst="rect">
            <a:avLst/>
          </a:prstGeom>
          <a:noFill/>
        </p:spPr>
        <p:txBody>
          <a:bodyPr wrap="square" rtlCol="0">
            <a:spAutoFit/>
          </a:bodyPr>
          <a:lstStyle/>
          <a:p>
            <a:r>
              <a:rPr lang="ja-JP" altLang="en-US" dirty="0"/>
              <a:t>かわいい</a:t>
            </a:r>
            <a:r>
              <a:rPr kumimoji="1" lang="ja-JP" altLang="en-US" dirty="0" smtClean="0"/>
              <a:t>娘来るかな？</a:t>
            </a:r>
            <a:endParaRPr kumimoji="1" lang="en-US" altLang="ja-JP" dirty="0" smtClean="0"/>
          </a:p>
        </p:txBody>
      </p:sp>
      <p:sp>
        <p:nvSpPr>
          <p:cNvPr id="4" name="タイトル 3"/>
          <p:cNvSpPr>
            <a:spLocks noGrp="1"/>
          </p:cNvSpPr>
          <p:nvPr>
            <p:ph type="title"/>
          </p:nvPr>
        </p:nvSpPr>
        <p:spPr>
          <a:xfrm>
            <a:off x="454968" y="548680"/>
            <a:ext cx="7344816" cy="854968"/>
          </a:xfrm>
        </p:spPr>
        <p:txBody>
          <a:bodyPr/>
          <a:lstStyle/>
          <a:p>
            <a:r>
              <a:rPr kumimoji="1" lang="ja-JP" altLang="en-US" dirty="0" smtClean="0"/>
              <a:t>なぜ全国フォーラムに？</a:t>
            </a:r>
            <a:endParaRPr kumimoji="1" lang="ja-JP" altLang="en-US" dirty="0"/>
          </a:p>
        </p:txBody>
      </p:sp>
    </p:spTree>
    <p:extLst>
      <p:ext uri="{BB962C8B-B14F-4D97-AF65-F5344CB8AC3E}">
        <p14:creationId xmlns:p14="http://schemas.microsoft.com/office/powerpoint/2010/main" val="145271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8229600" cy="1143000"/>
          </a:xfrm>
        </p:spPr>
        <p:txBody>
          <a:bodyPr/>
          <a:lstStyle/>
          <a:p>
            <a:r>
              <a:rPr kumimoji="1" lang="ja-JP" altLang="en-US" dirty="0" smtClean="0"/>
              <a:t>地区フォーラム採択文</a:t>
            </a:r>
            <a:endParaRPr kumimoji="1" lang="ja-JP" altLang="en-US" dirty="0"/>
          </a:p>
        </p:txBody>
      </p:sp>
      <p:sp>
        <p:nvSpPr>
          <p:cNvPr id="3" name="コンテンツ プレースホルダー 2"/>
          <p:cNvSpPr>
            <a:spLocks noGrp="1"/>
          </p:cNvSpPr>
          <p:nvPr>
            <p:ph sz="half" idx="1"/>
          </p:nvPr>
        </p:nvSpPr>
        <p:spPr>
          <a:xfrm>
            <a:off x="179512" y="1484784"/>
            <a:ext cx="8640960" cy="5184576"/>
          </a:xfrm>
        </p:spPr>
        <p:txBody>
          <a:bodyPr>
            <a:noAutofit/>
          </a:bodyPr>
          <a:lstStyle/>
          <a:p>
            <a:pPr marL="0" indent="0">
              <a:buNone/>
            </a:pPr>
            <a:r>
              <a:rPr lang="en-US" altLang="ja-JP" sz="4000" dirty="0"/>
              <a:t>【</a:t>
            </a:r>
            <a:r>
              <a:rPr lang="ja-JP" altLang="en-US" sz="4000" b="1" dirty="0" smtClean="0">
                <a:ln w="1905"/>
                <a:solidFill>
                  <a:srgbClr val="7030A0"/>
                </a:solidFill>
                <a:effectLst>
                  <a:innerShdw blurRad="69850" dist="43180" dir="5400000">
                    <a:srgbClr val="000000">
                      <a:alpha val="65000"/>
                    </a:srgbClr>
                  </a:innerShdw>
                </a:effectLst>
                <a:latin typeface="+mn-ea"/>
              </a:rPr>
              <a:t>採択</a:t>
            </a:r>
            <a:r>
              <a:rPr lang="ja-JP" altLang="en-US" sz="4000" b="1" dirty="0">
                <a:ln w="1905"/>
                <a:solidFill>
                  <a:srgbClr val="7030A0"/>
                </a:solidFill>
                <a:effectLst>
                  <a:innerShdw blurRad="69850" dist="43180" dir="5400000">
                    <a:srgbClr val="000000">
                      <a:alpha val="65000"/>
                    </a:srgbClr>
                  </a:innerShdw>
                </a:effectLst>
                <a:latin typeface="+mn-ea"/>
              </a:rPr>
              <a:t>文</a:t>
            </a:r>
            <a:r>
              <a:rPr lang="en-US" altLang="ja-JP" sz="4000" dirty="0">
                <a:latin typeface="+mn-ea"/>
              </a:rPr>
              <a:t>】 </a:t>
            </a:r>
            <a:r>
              <a:rPr lang="ja-JP" altLang="en-US" sz="4000" dirty="0" smtClean="0">
                <a:latin typeface="+mn-ea"/>
              </a:rPr>
              <a:t>よっしゃ</a:t>
            </a:r>
            <a:r>
              <a:rPr lang="ja-JP" altLang="en-US" sz="4000" dirty="0">
                <a:latin typeface="+mn-ea"/>
              </a:rPr>
              <a:t>！　姫路へ行こう</a:t>
            </a:r>
            <a:r>
              <a:rPr lang="ja-JP" altLang="en-US" sz="4000" dirty="0" smtClean="0">
                <a:latin typeface="+mn-ea"/>
              </a:rPr>
              <a:t>！</a:t>
            </a:r>
            <a:endParaRPr lang="en-US" altLang="ja-JP" sz="4000" dirty="0" smtClean="0">
              <a:latin typeface="+mn-ea"/>
            </a:endParaRPr>
          </a:p>
          <a:p>
            <a:pPr marL="0" indent="0">
              <a:buNone/>
            </a:pPr>
            <a:r>
              <a:rPr lang="en-US" altLang="ja-JP" sz="4000" dirty="0" smtClean="0">
                <a:latin typeface="+mn-ea"/>
              </a:rPr>
              <a:t>【</a:t>
            </a:r>
            <a:r>
              <a:rPr lang="ja-JP" altLang="en-US" sz="4000" b="1" dirty="0">
                <a:ln w="1905"/>
                <a:solidFill>
                  <a:srgbClr val="7030A0"/>
                </a:solidFill>
                <a:effectLst>
                  <a:innerShdw blurRad="69850" dist="43180" dir="5400000">
                    <a:srgbClr val="000000">
                      <a:alpha val="65000"/>
                    </a:srgbClr>
                  </a:innerShdw>
                </a:effectLst>
                <a:latin typeface="+mn-ea"/>
              </a:rPr>
              <a:t>ｱｸｼｮﾝﾌﾟﾗﾝ</a:t>
            </a:r>
            <a:r>
              <a:rPr lang="en-US" altLang="ja-JP" sz="4000" dirty="0" smtClean="0">
                <a:latin typeface="+mn-ea"/>
              </a:rPr>
              <a:t>】</a:t>
            </a:r>
            <a:r>
              <a:rPr lang="ja-JP" altLang="en-US" sz="4000" dirty="0">
                <a:latin typeface="+mn-ea"/>
              </a:rPr>
              <a:t>外国人に</a:t>
            </a:r>
            <a:r>
              <a:rPr lang="ja-JP" altLang="en-US" sz="4000" dirty="0" smtClean="0">
                <a:latin typeface="+mn-ea"/>
              </a:rPr>
              <a:t>姫路</a:t>
            </a:r>
            <a:r>
              <a:rPr lang="ja-JP" altLang="en-US" sz="4000" dirty="0">
                <a:latin typeface="+mn-ea"/>
              </a:rPr>
              <a:t>城を</a:t>
            </a:r>
            <a:r>
              <a:rPr lang="ja-JP" altLang="en-US" sz="4000" dirty="0" smtClean="0">
                <a:latin typeface="+mn-ea"/>
              </a:rPr>
              <a:t>案内する。 </a:t>
            </a:r>
            <a:endParaRPr lang="en-US" altLang="ja-JP" sz="4000" dirty="0" smtClean="0">
              <a:latin typeface="+mn-ea"/>
            </a:endParaRPr>
          </a:p>
          <a:p>
            <a:pPr marL="0" indent="0">
              <a:buNone/>
            </a:pPr>
            <a:r>
              <a:rPr lang="en-US" altLang="ja-JP" sz="4000" dirty="0" smtClean="0">
                <a:latin typeface="+mn-ea"/>
              </a:rPr>
              <a:t>【</a:t>
            </a:r>
            <a:r>
              <a:rPr lang="ja-JP" altLang="en-US" sz="4000" b="1" dirty="0">
                <a:ln w="1905"/>
                <a:solidFill>
                  <a:srgbClr val="7030A0"/>
                </a:solidFill>
                <a:effectLst>
                  <a:innerShdw blurRad="69850" dist="43180" dir="5400000">
                    <a:srgbClr val="000000">
                      <a:alpha val="65000"/>
                    </a:srgbClr>
                  </a:innerShdw>
                </a:effectLst>
                <a:latin typeface="+mn-ea"/>
              </a:rPr>
              <a:t>採択文</a:t>
            </a:r>
            <a:r>
              <a:rPr lang="en-US" altLang="ja-JP" sz="4000" dirty="0">
                <a:latin typeface="+mn-ea"/>
              </a:rPr>
              <a:t>】</a:t>
            </a:r>
            <a:r>
              <a:rPr lang="ja-JP" altLang="en-US" sz="4000" dirty="0">
                <a:latin typeface="+mn-ea"/>
              </a:rPr>
              <a:t>　～荒波を越えて行け！</a:t>
            </a:r>
            <a:r>
              <a:rPr lang="ja-JP" altLang="en-US" sz="4000" dirty="0" smtClean="0">
                <a:latin typeface="+mn-ea"/>
              </a:rPr>
              <a:t>～</a:t>
            </a:r>
            <a:endParaRPr lang="en-US" altLang="ja-JP" sz="4000" dirty="0">
              <a:latin typeface="+mn-ea"/>
            </a:endParaRPr>
          </a:p>
          <a:p>
            <a:pPr marL="0" indent="0">
              <a:buNone/>
            </a:pPr>
            <a:r>
              <a:rPr lang="en-US" altLang="ja-JP" sz="4000" dirty="0" smtClean="0">
                <a:latin typeface="+mn-ea"/>
              </a:rPr>
              <a:t>【</a:t>
            </a:r>
            <a:r>
              <a:rPr lang="ja-JP" altLang="en-US" sz="4000" b="1" dirty="0">
                <a:ln w="1905"/>
                <a:solidFill>
                  <a:srgbClr val="7030A0"/>
                </a:solidFill>
                <a:effectLst>
                  <a:innerShdw blurRad="69850" dist="43180" dir="5400000">
                    <a:srgbClr val="000000">
                      <a:alpha val="65000"/>
                    </a:srgbClr>
                  </a:innerShdw>
                </a:effectLst>
                <a:latin typeface="+mn-ea"/>
              </a:rPr>
              <a:t>ｱｸｼｮﾝﾌﾟﾗﾝ</a:t>
            </a:r>
            <a:r>
              <a:rPr lang="en-US" altLang="ja-JP" sz="4000" dirty="0" smtClean="0">
                <a:latin typeface="+mn-ea"/>
              </a:rPr>
              <a:t>】</a:t>
            </a:r>
            <a:r>
              <a:rPr lang="ja-JP" altLang="en-US" sz="4000" dirty="0">
                <a:latin typeface="+mn-ea"/>
              </a:rPr>
              <a:t>今年</a:t>
            </a:r>
            <a:r>
              <a:rPr lang="ja-JP" altLang="en-US" sz="4000" dirty="0" smtClean="0">
                <a:latin typeface="+mn-ea"/>
              </a:rPr>
              <a:t>無人</a:t>
            </a:r>
            <a:r>
              <a:rPr lang="ja-JP" altLang="en-US" sz="4000" dirty="0">
                <a:latin typeface="+mn-ea"/>
              </a:rPr>
              <a:t>島キャンプに挑戦し</a:t>
            </a:r>
            <a:r>
              <a:rPr lang="ja-JP" altLang="en-US" sz="4000" dirty="0" smtClean="0">
                <a:latin typeface="+mn-ea"/>
              </a:rPr>
              <a:t>、来年</a:t>
            </a:r>
            <a:r>
              <a:rPr lang="ja-JP" altLang="en-US" sz="4000" dirty="0">
                <a:latin typeface="+mn-ea"/>
              </a:rPr>
              <a:t>ラフティングに</a:t>
            </a:r>
            <a:r>
              <a:rPr lang="ja-JP" altLang="en-US" sz="4000" dirty="0" smtClean="0">
                <a:latin typeface="+mn-ea"/>
              </a:rPr>
              <a:t>挑戦</a:t>
            </a:r>
            <a:r>
              <a:rPr lang="ja-JP" altLang="en-US" sz="4000" dirty="0">
                <a:latin typeface="+mn-ea"/>
              </a:rPr>
              <a:t>する</a:t>
            </a:r>
            <a:r>
              <a:rPr lang="ja-JP" altLang="en-US" sz="4000" dirty="0" smtClean="0">
                <a:latin typeface="+mn-ea"/>
              </a:rPr>
              <a:t>。 </a:t>
            </a:r>
            <a:endParaRPr lang="ja-JP" altLang="en-US" sz="4000" dirty="0">
              <a:latin typeface="+mn-ea"/>
            </a:endParaRPr>
          </a:p>
          <a:p>
            <a:pPr marL="0" indent="0">
              <a:buNone/>
            </a:pPr>
            <a:endParaRPr kumimoji="1" lang="ja-JP" altLang="en-US" dirty="0">
              <a:latin typeface="+mn-ea"/>
            </a:endParaRPr>
          </a:p>
        </p:txBody>
      </p:sp>
    </p:spTree>
    <p:extLst>
      <p:ext uri="{BB962C8B-B14F-4D97-AF65-F5344CB8AC3E}">
        <p14:creationId xmlns:p14="http://schemas.microsoft.com/office/powerpoint/2010/main" val="1988666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1143000"/>
          </a:xfrm>
        </p:spPr>
        <p:txBody>
          <a:bodyPr>
            <a:noAutofit/>
          </a:bodyPr>
          <a:lstStyle/>
          <a:p>
            <a:pPr marL="0" indent="0"/>
            <a:r>
              <a:rPr lang="ja-JP" altLang="en-US" sz="3200" dirty="0" smtClean="0"/>
              <a:t>兵庫県ベンチャースカウトフォーラム採択文</a:t>
            </a:r>
            <a:r>
              <a:rPr lang="en-US" altLang="ja-JP" sz="3200" dirty="0" smtClean="0"/>
              <a:t/>
            </a:r>
            <a:br>
              <a:rPr lang="en-US" altLang="ja-JP" sz="3200" dirty="0" smtClean="0"/>
            </a:br>
            <a:r>
              <a:rPr lang="ja-JP" altLang="en-US" sz="3200" dirty="0" smtClean="0"/>
              <a:t>　テーマ～</a:t>
            </a:r>
            <a:r>
              <a:rPr lang="ja-JP" altLang="en-US" sz="3200" dirty="0"/>
              <a:t>持続可能な</a:t>
            </a:r>
            <a:r>
              <a:rPr lang="ja-JP" altLang="en-US" sz="3200" dirty="0" smtClean="0"/>
              <a:t>地域づくり～</a:t>
            </a:r>
            <a:endParaRPr kumimoji="1" lang="ja-JP" altLang="en-US" sz="3200" dirty="0"/>
          </a:p>
        </p:txBody>
      </p:sp>
      <p:sp>
        <p:nvSpPr>
          <p:cNvPr id="3" name="コンテンツ プレースホルダー 2"/>
          <p:cNvSpPr>
            <a:spLocks noGrp="1"/>
          </p:cNvSpPr>
          <p:nvPr>
            <p:ph sz="half" idx="1"/>
          </p:nvPr>
        </p:nvSpPr>
        <p:spPr>
          <a:xfrm>
            <a:off x="251520" y="1772816"/>
            <a:ext cx="4038600" cy="4434840"/>
          </a:xfrm>
        </p:spPr>
        <p:txBody>
          <a:bodyPr>
            <a:noAutofit/>
          </a:bodyPr>
          <a:lstStyle/>
          <a:p>
            <a:pPr marL="0" indent="0">
              <a:buNone/>
            </a:pPr>
            <a:r>
              <a:rPr lang="ja-JP" altLang="en-US" sz="3200" b="1"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採</a:t>
            </a:r>
            <a:r>
              <a:rPr lang="ja-JP" altLang="en-US" sz="3200" b="1" dirty="0"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択</a:t>
            </a:r>
            <a:r>
              <a:rPr lang="ja-JP" altLang="en-US" sz="3200" b="1"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文①</a:t>
            </a:r>
          </a:p>
          <a:p>
            <a:pPr marL="0" indent="0">
              <a:buNone/>
            </a:pPr>
            <a:r>
              <a:rPr lang="ja-JP" altLang="en-US" sz="3200" dirty="0"/>
              <a:t>「文化の再認識と発信</a:t>
            </a:r>
            <a:r>
              <a:rPr lang="ja-JP" altLang="en-US" sz="3200" dirty="0" smtClean="0"/>
              <a:t>」</a:t>
            </a:r>
            <a:endParaRPr lang="en-US" altLang="ja-JP" sz="3200" dirty="0" smtClean="0"/>
          </a:p>
          <a:p>
            <a:pPr marL="0" indent="0">
              <a:buNone/>
            </a:pPr>
            <a:r>
              <a:rPr lang="ja-JP" altLang="en-US" sz="3200" b="1" dirty="0"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アクションプラン</a:t>
            </a:r>
            <a:endParaRPr lang="ja-JP" altLang="en-US" sz="3200" b="1"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endParaRPr>
          </a:p>
          <a:p>
            <a:pPr marL="0" indent="0">
              <a:buNone/>
            </a:pPr>
            <a:r>
              <a:rPr lang="ja-JP" altLang="en-US" sz="3200" dirty="0"/>
              <a:t>・地区に定期的に外国人を</a:t>
            </a:r>
            <a:r>
              <a:rPr lang="ja-JP" altLang="en-US" sz="3200" dirty="0" smtClean="0"/>
              <a:t>招く。</a:t>
            </a:r>
            <a:endParaRPr lang="en-US" altLang="ja-JP" sz="3200" dirty="0" smtClean="0"/>
          </a:p>
          <a:p>
            <a:pPr marL="0" indent="0">
              <a:buNone/>
            </a:pPr>
            <a:r>
              <a:rPr lang="ja-JP" altLang="en-US" sz="3200" dirty="0" smtClean="0"/>
              <a:t>・</a:t>
            </a:r>
            <a:r>
              <a:rPr lang="ja-JP" altLang="en-US" sz="3200" dirty="0"/>
              <a:t>２３</a:t>
            </a:r>
            <a:r>
              <a:rPr lang="en-US" altLang="ja-JP" sz="3200" dirty="0" smtClean="0"/>
              <a:t>WSJ</a:t>
            </a:r>
            <a:r>
              <a:rPr lang="ja-JP" altLang="en-US" sz="3200" dirty="0"/>
              <a:t>で</a:t>
            </a:r>
            <a:r>
              <a:rPr lang="ja-JP" altLang="en-US" sz="3200" dirty="0" smtClean="0"/>
              <a:t>流しそうめんをふるまう。</a:t>
            </a:r>
            <a:endParaRPr lang="en-US" altLang="ja-JP" sz="3200" dirty="0"/>
          </a:p>
          <a:p>
            <a:pPr marL="0" indent="0">
              <a:buNone/>
            </a:pPr>
            <a:endParaRPr lang="ja-JP" altLang="en-US" sz="3200" dirty="0"/>
          </a:p>
          <a:p>
            <a:endParaRPr kumimoji="1" lang="ja-JP" altLang="en-US" sz="3200" dirty="0"/>
          </a:p>
        </p:txBody>
      </p:sp>
      <p:sp>
        <p:nvSpPr>
          <p:cNvPr id="4" name="コンテンツ プレースホルダー 3"/>
          <p:cNvSpPr>
            <a:spLocks noGrp="1"/>
          </p:cNvSpPr>
          <p:nvPr>
            <p:ph sz="half" idx="2"/>
          </p:nvPr>
        </p:nvSpPr>
        <p:spPr>
          <a:xfrm>
            <a:off x="4644008" y="1628800"/>
            <a:ext cx="4038600" cy="4925144"/>
          </a:xfrm>
        </p:spPr>
        <p:txBody>
          <a:bodyPr>
            <a:normAutofit/>
          </a:bodyPr>
          <a:lstStyle/>
          <a:p>
            <a:pPr marL="0" indent="0">
              <a:buNone/>
            </a:pPr>
            <a:r>
              <a:rPr lang="ja-JP" altLang="en-US" sz="3200" b="1"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採択文②</a:t>
            </a:r>
          </a:p>
          <a:p>
            <a:pPr marL="0" indent="0">
              <a:buNone/>
            </a:pPr>
            <a:r>
              <a:rPr lang="ja-JP" altLang="en-US" sz="3200" dirty="0"/>
              <a:t>「スカウト活動の活性化」</a:t>
            </a:r>
          </a:p>
          <a:p>
            <a:pPr marL="0" indent="0">
              <a:buNone/>
            </a:pPr>
            <a:r>
              <a:rPr lang="ja-JP" altLang="en-US" sz="3200" b="1"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アクションプラン</a:t>
            </a:r>
          </a:p>
          <a:p>
            <a:pPr marL="0" indent="0">
              <a:buNone/>
            </a:pPr>
            <a:r>
              <a:rPr lang="ja-JP" altLang="en-US" sz="3200" dirty="0" smtClean="0"/>
              <a:t>過去</a:t>
            </a:r>
            <a:r>
              <a:rPr lang="ja-JP" altLang="en-US" sz="3200" dirty="0"/>
              <a:t>の面白い活動を収集</a:t>
            </a:r>
            <a:r>
              <a:rPr lang="ja-JP" altLang="en-US" sz="3200" dirty="0" smtClean="0"/>
              <a:t>し、まとめて</a:t>
            </a:r>
            <a:r>
              <a:rPr lang="ja-JP" altLang="en-US" sz="3200" dirty="0"/>
              <a:t>配布する。</a:t>
            </a:r>
            <a:endParaRPr lang="en-US" altLang="ja-JP" sz="3200" dirty="0"/>
          </a:p>
          <a:p>
            <a:pPr marL="0" indent="0">
              <a:buNone/>
            </a:pPr>
            <a:r>
              <a:rPr lang="ja-JP" altLang="en-US" sz="3200" dirty="0" smtClean="0"/>
              <a:t>大野営</a:t>
            </a:r>
            <a:r>
              <a:rPr lang="ja-JP" altLang="en-US" sz="3200" dirty="0"/>
              <a:t>技能</a:t>
            </a:r>
            <a:r>
              <a:rPr lang="ja-JP" altLang="en-US" sz="3200" dirty="0" smtClean="0"/>
              <a:t>大会を開催する。</a:t>
            </a:r>
            <a:endParaRPr lang="en-US" altLang="ja-JP" sz="3200" dirty="0" smtClean="0"/>
          </a:p>
          <a:p>
            <a:pPr marL="0" indent="0">
              <a:buNone/>
            </a:pPr>
            <a:endParaRPr kumimoji="1" lang="ja-JP" altLang="en-US" dirty="0"/>
          </a:p>
        </p:txBody>
      </p:sp>
    </p:spTree>
    <p:extLst>
      <p:ext uri="{BB962C8B-B14F-4D97-AF65-F5344CB8AC3E}">
        <p14:creationId xmlns:p14="http://schemas.microsoft.com/office/powerpoint/2010/main" val="1738799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23528" y="5373216"/>
            <a:ext cx="4040188" cy="639762"/>
          </a:xfrm>
        </p:spPr>
        <p:txBody>
          <a:bodyPr/>
          <a:lstStyle/>
          <a:p>
            <a:endParaRPr kumimoji="1" lang="ja-JP" altLang="en-US" dirty="0"/>
          </a:p>
        </p:txBody>
      </p:sp>
      <p:sp>
        <p:nvSpPr>
          <p:cNvPr id="5" name="テキスト プレースホルダー 4"/>
          <p:cNvSpPr>
            <a:spLocks noGrp="1"/>
          </p:cNvSpPr>
          <p:nvPr>
            <p:ph type="body" sz="half" idx="3"/>
          </p:nvPr>
        </p:nvSpPr>
        <p:spPr>
          <a:xfrm>
            <a:off x="4716016" y="1196752"/>
            <a:ext cx="4041775" cy="639762"/>
          </a:xfrm>
        </p:spPr>
        <p:txBody>
          <a:bodyPr/>
          <a:lstStyle/>
          <a:p>
            <a:endParaRPr kumimoji="1" lang="ja-JP" altLang="en-US" dirty="0"/>
          </a:p>
        </p:txBody>
      </p:sp>
      <p:pic>
        <p:nvPicPr>
          <p:cNvPr id="6" name="コンテンツ プレースホルダー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79512" y="980728"/>
            <a:ext cx="4776456" cy="3582342"/>
          </a:xfrm>
          <a:prstGeom prst="rect">
            <a:avLst/>
          </a:prstGeom>
          <a:ln>
            <a:noFill/>
          </a:ln>
          <a:effectLst>
            <a:softEdge rad="112500"/>
          </a:effectLst>
        </p:spPr>
      </p:pic>
      <p:pic>
        <p:nvPicPr>
          <p:cNvPr id="13" name="コンテンツ プレースホルダー 12"/>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995936" y="2969627"/>
            <a:ext cx="4968552" cy="3664307"/>
          </a:xfrm>
          <a:prstGeom prst="rect">
            <a:avLst/>
          </a:prstGeom>
          <a:ln>
            <a:noFill/>
          </a:ln>
          <a:effectLst>
            <a:softEdge rad="112500"/>
          </a:effectLst>
        </p:spPr>
      </p:pic>
    </p:spTree>
    <p:extLst>
      <p:ext uri="{BB962C8B-B14F-4D97-AF65-F5344CB8AC3E}">
        <p14:creationId xmlns:p14="http://schemas.microsoft.com/office/powerpoint/2010/main" val="44352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8229600" cy="1143000"/>
          </a:xfrm>
        </p:spPr>
        <p:txBody>
          <a:bodyPr>
            <a:normAutofit/>
          </a:bodyPr>
          <a:lstStyle/>
          <a:p>
            <a:r>
              <a:rPr kumimoji="1" lang="ja-JP" altLang="en-US" sz="3600" dirty="0" smtClean="0"/>
              <a:t>全国ベンチャースカウトフォーラムとは？</a:t>
            </a:r>
            <a:endParaRPr kumimoji="1" lang="ja-JP" altLang="en-US" sz="3600"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36096" y="2492896"/>
            <a:ext cx="3435275" cy="3435275"/>
          </a:xfrm>
          <a:prstGeom prst="rect">
            <a:avLst/>
          </a:prstGeom>
          <a:ln>
            <a:noFill/>
          </a:ln>
          <a:effectLst>
            <a:outerShdw blurRad="190500" algn="tl" rotWithShape="0">
              <a:srgbClr val="000000">
                <a:alpha val="70000"/>
              </a:srgbClr>
            </a:outerShdw>
          </a:effectLst>
        </p:spPr>
      </p:pic>
      <p:sp>
        <p:nvSpPr>
          <p:cNvPr id="7" name="テキスト ボックス 6"/>
          <p:cNvSpPr txBox="1"/>
          <p:nvPr/>
        </p:nvSpPr>
        <p:spPr>
          <a:xfrm>
            <a:off x="272108" y="1772816"/>
            <a:ext cx="5091980" cy="4524315"/>
          </a:xfrm>
          <a:prstGeom prst="rect">
            <a:avLst/>
          </a:prstGeom>
          <a:noFill/>
        </p:spPr>
        <p:txBody>
          <a:bodyPr wrap="square" rtlCol="0">
            <a:spAutoFit/>
          </a:bodyPr>
          <a:lstStyle/>
          <a:p>
            <a:pPr marL="457200" indent="-457200">
              <a:buFont typeface="Wingdings" panose="05000000000000000000" pitchFamily="2" charset="2"/>
              <a:buChar char="Ø"/>
            </a:pPr>
            <a:r>
              <a:rPr lang="ja-JP" altLang="en-US" sz="3200" dirty="0" smtClean="0"/>
              <a:t>全国から各都道府県</a:t>
            </a:r>
            <a:r>
              <a:rPr lang="ja-JP" altLang="en-US" sz="3200" dirty="0" smtClean="0"/>
              <a:t>代表者</a:t>
            </a:r>
            <a:r>
              <a:rPr lang="ja-JP" altLang="en-US" sz="3200" dirty="0" smtClean="0"/>
              <a:t>が</a:t>
            </a:r>
            <a:r>
              <a:rPr lang="ja-JP" altLang="en-US" sz="3200" dirty="0" smtClean="0"/>
              <a:t>集まり、議論</a:t>
            </a:r>
            <a:r>
              <a:rPr lang="ja-JP" altLang="en-US" sz="3200" dirty="0" smtClean="0"/>
              <a:t>をします。</a:t>
            </a:r>
            <a:endParaRPr lang="en-US" altLang="ja-JP" sz="3200" dirty="0" smtClean="0"/>
          </a:p>
          <a:p>
            <a:pPr marL="457200" indent="-457200">
              <a:buFont typeface="Wingdings" panose="05000000000000000000" pitchFamily="2" charset="2"/>
              <a:buChar char="Ø"/>
            </a:pPr>
            <a:r>
              <a:rPr lang="ja-JP" altLang="en-US" sz="3200" dirty="0" smtClean="0"/>
              <a:t>１１月</a:t>
            </a:r>
            <a:r>
              <a:rPr lang="ja-JP" altLang="en-US" sz="3200" dirty="0"/>
              <a:t>に</a:t>
            </a:r>
            <a:r>
              <a:rPr lang="ja-JP" altLang="en-US" sz="3200" dirty="0" smtClean="0"/>
              <a:t>３日間東京で</a:t>
            </a:r>
            <a:r>
              <a:rPr lang="ja-JP" altLang="en-US" sz="3200" dirty="0" smtClean="0"/>
              <a:t>行われました</a:t>
            </a:r>
            <a:r>
              <a:rPr lang="ja-JP" altLang="en-US" sz="3200" dirty="0" smtClean="0"/>
              <a:t>。</a:t>
            </a:r>
            <a:endParaRPr lang="en-US" altLang="ja-JP" sz="3200" dirty="0" smtClean="0"/>
          </a:p>
          <a:p>
            <a:pPr marL="457200" indent="-457200">
              <a:buFont typeface="Wingdings" panose="05000000000000000000" pitchFamily="2" charset="2"/>
              <a:buChar char="Ø"/>
            </a:pPr>
            <a:r>
              <a:rPr lang="ja-JP" altLang="en-US" sz="3200" dirty="0" smtClean="0"/>
              <a:t>今年</a:t>
            </a:r>
            <a:r>
              <a:rPr lang="ja-JP" altLang="en-US" sz="3200" dirty="0" smtClean="0"/>
              <a:t>で</a:t>
            </a:r>
            <a:r>
              <a:rPr lang="ja-JP" altLang="en-US" sz="3200" dirty="0" smtClean="0"/>
              <a:t>第２０回目。</a:t>
            </a:r>
            <a:endParaRPr lang="en-US" altLang="ja-JP" sz="3200" dirty="0" smtClean="0"/>
          </a:p>
          <a:p>
            <a:pPr marL="457200" indent="-457200">
              <a:buFont typeface="Wingdings" panose="05000000000000000000" pitchFamily="2" charset="2"/>
              <a:buChar char="Ø"/>
            </a:pPr>
            <a:endParaRPr lang="en-US" altLang="ja-JP" sz="3200" dirty="0" smtClean="0"/>
          </a:p>
          <a:p>
            <a:pPr marL="457200" indent="-457200">
              <a:buFont typeface="Wingdings" panose="05000000000000000000" pitchFamily="2" charset="2"/>
              <a:buChar char="Ø"/>
            </a:pPr>
            <a:r>
              <a:rPr lang="ja-JP" altLang="en-US" sz="3200" dirty="0" smtClean="0"/>
              <a:t>分科会・・・グループで討論</a:t>
            </a:r>
            <a:endParaRPr lang="en-US" altLang="ja-JP" sz="3200" dirty="0" smtClean="0"/>
          </a:p>
          <a:p>
            <a:pPr marL="457200" indent="-457200">
              <a:buFont typeface="Wingdings" panose="05000000000000000000" pitchFamily="2" charset="2"/>
              <a:buChar char="Ø"/>
            </a:pPr>
            <a:r>
              <a:rPr lang="ja-JP" altLang="en-US" sz="3200" dirty="0" smtClean="0"/>
              <a:t>全大会・・・まとめ</a:t>
            </a:r>
            <a:endParaRPr lang="en-US" altLang="ja-JP" sz="3200" dirty="0" smtClean="0"/>
          </a:p>
        </p:txBody>
      </p:sp>
    </p:spTree>
    <p:extLst>
      <p:ext uri="{BB962C8B-B14F-4D97-AF65-F5344CB8AC3E}">
        <p14:creationId xmlns:p14="http://schemas.microsoft.com/office/powerpoint/2010/main" val="346228590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23528" y="5373216"/>
            <a:ext cx="4040188" cy="639762"/>
          </a:xfrm>
        </p:spPr>
        <p:txBody>
          <a:bodyPr/>
          <a:lstStyle/>
          <a:p>
            <a:endParaRPr kumimoji="1" lang="ja-JP" altLang="en-US" dirty="0"/>
          </a:p>
        </p:txBody>
      </p:sp>
      <p:sp>
        <p:nvSpPr>
          <p:cNvPr id="5" name="テキスト プレースホルダー 4"/>
          <p:cNvSpPr>
            <a:spLocks noGrp="1"/>
          </p:cNvSpPr>
          <p:nvPr>
            <p:ph type="body" sz="half" idx="3"/>
          </p:nvPr>
        </p:nvSpPr>
        <p:spPr>
          <a:xfrm>
            <a:off x="4716016" y="1196752"/>
            <a:ext cx="4041775" cy="639762"/>
          </a:xfrm>
        </p:spPr>
        <p:txBody>
          <a:bodyPr/>
          <a:lstStyle/>
          <a:p>
            <a:endParaRPr kumimoji="1" lang="ja-JP" altLang="en-US" dirty="0"/>
          </a:p>
        </p:txBody>
      </p:sp>
      <p:pic>
        <p:nvPicPr>
          <p:cNvPr id="7" name="コンテンツ プレースホルダー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79512" y="404664"/>
            <a:ext cx="4104456" cy="5472608"/>
          </a:xfrm>
          <a:prstGeom prst="rect">
            <a:avLst/>
          </a:prstGeom>
          <a:ln>
            <a:noFill/>
          </a:ln>
          <a:effectLst>
            <a:softEdge rad="112500"/>
          </a:effectLst>
        </p:spPr>
      </p:pic>
      <p:pic>
        <p:nvPicPr>
          <p:cNvPr id="8" name="コンテンツ プレースホルダー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779912" y="2780928"/>
            <a:ext cx="5191147" cy="3892236"/>
          </a:xfrm>
          <a:prstGeom prst="rect">
            <a:avLst/>
          </a:prstGeom>
          <a:ln>
            <a:noFill/>
          </a:ln>
          <a:effectLst>
            <a:softEdge rad="112500"/>
          </a:effectLst>
        </p:spPr>
      </p:pic>
    </p:spTree>
    <p:extLst>
      <p:ext uri="{BB962C8B-B14F-4D97-AF65-F5344CB8AC3E}">
        <p14:creationId xmlns:p14="http://schemas.microsoft.com/office/powerpoint/2010/main" val="53554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836712"/>
            <a:ext cx="8229600" cy="1143000"/>
          </a:xfrm>
        </p:spPr>
        <p:txBody>
          <a:bodyPr>
            <a:normAutofit fontScale="90000"/>
          </a:bodyPr>
          <a:lstStyle/>
          <a:p>
            <a:r>
              <a:rPr lang="ja-JP" altLang="en-US" dirty="0">
                <a:latin typeface="+mn-ea"/>
                <a:ea typeface="+mn-ea"/>
              </a:rPr>
              <a:t>第</a:t>
            </a:r>
            <a:r>
              <a:rPr lang="en-US" altLang="ja-JP" dirty="0">
                <a:latin typeface="+mn-ea"/>
                <a:ea typeface="+mn-ea"/>
              </a:rPr>
              <a:t>20</a:t>
            </a:r>
            <a:r>
              <a:rPr lang="ja-JP" altLang="en-US" dirty="0" smtClean="0">
                <a:latin typeface="+mn-ea"/>
                <a:ea typeface="+mn-ea"/>
              </a:rPr>
              <a:t>回全国スカウトフォーラム</a:t>
            </a:r>
            <a:r>
              <a:rPr lang="en-US" altLang="ja-JP" dirty="0" smtClean="0">
                <a:latin typeface="+mn-ea"/>
                <a:ea typeface="+mn-ea"/>
              </a:rPr>
              <a:t/>
            </a:r>
            <a:br>
              <a:rPr lang="en-US" altLang="ja-JP" dirty="0" smtClean="0">
                <a:latin typeface="+mn-ea"/>
                <a:ea typeface="+mn-ea"/>
              </a:rPr>
            </a:br>
            <a:r>
              <a:rPr lang="ja-JP" altLang="en-US" dirty="0" smtClean="0">
                <a:latin typeface="+mn-ea"/>
                <a:ea typeface="+mn-ea"/>
              </a:rPr>
              <a:t>フォーラム宣言</a:t>
            </a:r>
            <a:endParaRPr kumimoji="1" lang="ja-JP" altLang="en-US" dirty="0">
              <a:latin typeface="+mn-ea"/>
              <a:ea typeface="+mn-ea"/>
            </a:endParaRPr>
          </a:p>
        </p:txBody>
      </p:sp>
      <p:sp>
        <p:nvSpPr>
          <p:cNvPr id="3" name="コンテンツ プレースホルダー 2"/>
          <p:cNvSpPr>
            <a:spLocks noGrp="1"/>
          </p:cNvSpPr>
          <p:nvPr>
            <p:ph idx="1"/>
          </p:nvPr>
        </p:nvSpPr>
        <p:spPr>
          <a:xfrm>
            <a:off x="179512" y="1928812"/>
            <a:ext cx="8568952" cy="4925144"/>
          </a:xfrm>
        </p:spPr>
        <p:txBody>
          <a:bodyPr>
            <a:normAutofit/>
          </a:bodyPr>
          <a:lstStyle/>
          <a:p>
            <a:pPr marL="0" indent="0">
              <a:buNone/>
            </a:pPr>
            <a:r>
              <a:rPr kumimoji="1" lang="ja-JP" altLang="en-US" sz="2400" dirty="0" smtClean="0"/>
              <a:t>宣言①</a:t>
            </a:r>
            <a:endParaRPr kumimoji="1" lang="en-US" altLang="ja-JP" sz="2400" dirty="0" smtClean="0"/>
          </a:p>
          <a:p>
            <a:pPr marL="0" indent="0">
              <a:buNone/>
            </a:pPr>
            <a:r>
              <a:rPr kumimoji="1" lang="ja-JP" alt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採択文</a:t>
            </a:r>
            <a:endParaRPr kumimoji="1" lang="en-US" altLang="ja-JP"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ja-JP" altLang="en-US" sz="2400" dirty="0" smtClean="0"/>
              <a:t>ベンチャースカウトがゴミ問題に対して地域を巻き込み、身近なことから新たな取り組みを行う。</a:t>
            </a:r>
            <a:endParaRPr lang="en-US" altLang="ja-JP" sz="2400" dirty="0" smtClean="0"/>
          </a:p>
          <a:p>
            <a:pPr marL="0" indent="0">
              <a:buNone/>
            </a:pPr>
            <a:r>
              <a:rPr kumimoji="1" lang="ja-JP" alt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アクションプラン</a:t>
            </a:r>
            <a:endParaRPr kumimoji="1" lang="en-US" altLang="ja-JP"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sz="2400" dirty="0" smtClean="0"/>
              <a:t>「エンジョイクリーン作戦」を</a:t>
            </a:r>
            <a:r>
              <a:rPr kumimoji="1" lang="ja-JP" altLang="en-US" sz="2400" dirty="0" smtClean="0"/>
              <a:t>実施</a:t>
            </a:r>
            <a:r>
              <a:rPr lang="ja-JP" altLang="en-US" sz="2400" dirty="0" smtClean="0"/>
              <a:t>する。</a:t>
            </a:r>
            <a:endParaRPr kumimoji="1" lang="en-US" altLang="ja-JP" sz="2400" dirty="0" smtClean="0"/>
          </a:p>
          <a:p>
            <a:r>
              <a:rPr lang="ja-JP" altLang="en-US" sz="2400" dirty="0"/>
              <a:t>地域の</a:t>
            </a:r>
            <a:r>
              <a:rPr lang="ja-JP" altLang="en-US" sz="2400" dirty="0" smtClean="0"/>
              <a:t>ゴミ</a:t>
            </a:r>
            <a:r>
              <a:rPr lang="ja-JP" altLang="en-US" sz="2400" dirty="0" smtClean="0"/>
              <a:t>問題の現状をパンフレット</a:t>
            </a:r>
            <a:r>
              <a:rPr lang="ja-JP" altLang="en-US" sz="2400" dirty="0" smtClean="0"/>
              <a:t>を用いて発信し</a:t>
            </a:r>
            <a:r>
              <a:rPr lang="ja-JP" altLang="en-US" sz="2400" dirty="0" smtClean="0"/>
              <a:t>、興味</a:t>
            </a:r>
            <a:r>
              <a:rPr lang="ja-JP" altLang="en-US" sz="2400" dirty="0" smtClean="0"/>
              <a:t>関心をもってもらう。</a:t>
            </a:r>
            <a:endParaRPr lang="en-US" altLang="ja-JP" sz="2400" dirty="0" smtClean="0"/>
          </a:p>
          <a:p>
            <a:pPr marL="0" indent="0">
              <a:buNone/>
            </a:pPr>
            <a:r>
              <a:rPr lang="ja-JP" alt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提言</a:t>
            </a:r>
            <a:r>
              <a:rPr lang="ja-JP" alt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文</a:t>
            </a:r>
            <a:endParaRPr lang="en-US" altLang="ja-JP"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sz="2400" dirty="0"/>
              <a:t>日本連盟</a:t>
            </a:r>
            <a:r>
              <a:rPr kumimoji="1" lang="ja-JP" altLang="en-US" sz="2400" dirty="0" smtClean="0"/>
              <a:t>に「</a:t>
            </a:r>
            <a:r>
              <a:rPr lang="ja-JP" altLang="en-US" sz="2400" dirty="0" smtClean="0"/>
              <a:t>エンジョイクリーン作戦</a:t>
            </a:r>
            <a:r>
              <a:rPr kumimoji="1" lang="ja-JP" altLang="en-US" sz="2400" dirty="0" smtClean="0"/>
              <a:t>」の実施と推進を提言する。</a:t>
            </a:r>
            <a:endParaRPr kumimoji="1" lang="en-US" altLang="ja-JP" sz="2400" dirty="0" smtClean="0"/>
          </a:p>
          <a:p>
            <a:endParaRPr kumimoji="1" lang="ja-JP" altLang="en-US" dirty="0"/>
          </a:p>
        </p:txBody>
      </p:sp>
    </p:spTree>
    <p:extLst>
      <p:ext uri="{BB962C8B-B14F-4D97-AF65-F5344CB8AC3E}">
        <p14:creationId xmlns:p14="http://schemas.microsoft.com/office/powerpoint/2010/main" val="177582538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836712"/>
            <a:ext cx="7467600" cy="562074"/>
          </a:xfrm>
        </p:spPr>
        <p:txBody>
          <a:bodyPr>
            <a:normAutofit fontScale="90000"/>
          </a:bodyPr>
          <a:lstStyle/>
          <a:p>
            <a:r>
              <a:rPr kumimoji="1" lang="ja-JP" altLang="en-US" dirty="0" smtClean="0"/>
              <a:t>宣言②</a:t>
            </a:r>
            <a:endParaRPr kumimoji="1" lang="ja-JP" altLang="en-US" dirty="0"/>
          </a:p>
        </p:txBody>
      </p:sp>
      <p:sp>
        <p:nvSpPr>
          <p:cNvPr id="3" name="コンテンツ プレースホルダー 2"/>
          <p:cNvSpPr>
            <a:spLocks noGrp="1"/>
          </p:cNvSpPr>
          <p:nvPr>
            <p:ph idx="1"/>
          </p:nvPr>
        </p:nvSpPr>
        <p:spPr>
          <a:xfrm>
            <a:off x="251520" y="1556792"/>
            <a:ext cx="8424936" cy="5067944"/>
          </a:xfrm>
        </p:spPr>
        <p:txBody>
          <a:bodyPr>
            <a:normAutofit fontScale="92500" lnSpcReduction="10000"/>
          </a:bodyPr>
          <a:lstStyle/>
          <a:p>
            <a:pPr marL="0" indent="0">
              <a:buNone/>
            </a:pPr>
            <a:r>
              <a:rPr kumimoji="1" lang="ja-JP" alt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採択文</a:t>
            </a:r>
            <a:endParaRPr kumimoji="1" lang="en-US" altLang="ja-JP"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2800" dirty="0" smtClean="0"/>
              <a:t>ベンチャースカウトがお互いの考えを率先して受け入れることができるようになり、地域から活動を活性化させていくことで、より良い世界を創る第一歩を踏み出す。</a:t>
            </a:r>
            <a:endParaRPr lang="en-US" altLang="ja-JP" sz="2800" dirty="0" smtClean="0"/>
          </a:p>
          <a:p>
            <a:pPr marL="0" indent="0">
              <a:buNone/>
            </a:pPr>
            <a:r>
              <a:rPr kumimoji="1" lang="ja-JP" alt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アクション</a:t>
            </a:r>
            <a:r>
              <a:rPr lang="ja-JP" alt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プラン</a:t>
            </a:r>
            <a:endParaRPr lang="en-US" altLang="ja-JP"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274320" lvl="8" indent="-274320">
              <a:buClr>
                <a:schemeClr val="accent3"/>
              </a:buClr>
              <a:buSzPct val="95000"/>
              <a:buFont typeface="Wingdings 2"/>
              <a:buChar char=""/>
            </a:pPr>
            <a:r>
              <a:rPr lang="ja-JP" altLang="en-US" sz="2800" dirty="0" smtClean="0"/>
              <a:t>スカウト</a:t>
            </a:r>
            <a:r>
              <a:rPr lang="ja-JP" altLang="en-US" sz="2800" dirty="0"/>
              <a:t>活動の</a:t>
            </a:r>
            <a:r>
              <a:rPr lang="ja-JP" altLang="en-US" sz="2800" dirty="0" smtClean="0"/>
              <a:t>魅力を地区</a:t>
            </a:r>
            <a:r>
              <a:rPr lang="ja-JP" altLang="en-US" sz="2800" dirty="0" smtClean="0"/>
              <a:t>で</a:t>
            </a:r>
            <a:r>
              <a:rPr lang="ja-JP" altLang="en-US" sz="2800" dirty="0" smtClean="0"/>
              <a:t>話し合い地域</a:t>
            </a:r>
            <a:r>
              <a:rPr lang="ja-JP" altLang="en-US" sz="2800" dirty="0" smtClean="0"/>
              <a:t>の行事で紹介する</a:t>
            </a:r>
            <a:r>
              <a:rPr lang="ja-JP" altLang="en-US" sz="2800" dirty="0" smtClean="0"/>
              <a:t>。</a:t>
            </a:r>
            <a:endParaRPr lang="en-US" altLang="ja-JP" sz="2800" dirty="0" smtClean="0"/>
          </a:p>
          <a:p>
            <a:pPr marL="274320" lvl="8" indent="-274320">
              <a:buClr>
                <a:schemeClr val="accent3"/>
              </a:buClr>
              <a:buSzPct val="95000"/>
              <a:buFont typeface="Wingdings 2"/>
              <a:buChar char=""/>
            </a:pPr>
            <a:r>
              <a:rPr lang="en-US" altLang="ja-JP" sz="2800" dirty="0" err="1" smtClean="0">
                <a:ea typeface="Gungsuh" panose="02030600000101010101" pitchFamily="18" charset="-127"/>
              </a:rPr>
              <a:t>Smileproject</a:t>
            </a:r>
            <a:r>
              <a:rPr lang="ja-JP" altLang="en-US" sz="2800" dirty="0">
                <a:latin typeface="HGS明朝B" panose="02020800000000000000" pitchFamily="18" charset="-128"/>
                <a:ea typeface="HGS明朝B" panose="02020800000000000000" pitchFamily="18" charset="-128"/>
              </a:rPr>
              <a:t>の</a:t>
            </a:r>
            <a:r>
              <a:rPr lang="ja-JP" altLang="en-US" sz="2800" dirty="0" smtClean="0">
                <a:latin typeface="HGS明朝B" panose="02020800000000000000" pitchFamily="18" charset="-128"/>
                <a:ea typeface="HGS明朝B" panose="02020800000000000000" pitchFamily="18" charset="-128"/>
              </a:rPr>
              <a:t>実施する</a:t>
            </a:r>
            <a:endParaRPr lang="en-US" altLang="ja-JP" sz="2800" dirty="0" smtClean="0">
              <a:latin typeface="HGS明朝B" panose="02020800000000000000" pitchFamily="18" charset="-128"/>
              <a:ea typeface="HGS明朝B" panose="02020800000000000000" pitchFamily="18" charset="-128"/>
            </a:endParaRPr>
          </a:p>
          <a:p>
            <a:pPr marL="274320" lvl="8" indent="-274320">
              <a:buClr>
                <a:schemeClr val="accent3"/>
              </a:buClr>
              <a:buSzPct val="95000"/>
              <a:buFont typeface="Wingdings 2"/>
              <a:buChar char=""/>
            </a:pPr>
            <a:r>
              <a:rPr lang="ja-JP" altLang="en-US" sz="2800" dirty="0" smtClean="0">
                <a:latin typeface="HGS明朝B" panose="02020800000000000000" pitchFamily="18" charset="-128"/>
                <a:ea typeface="HGS明朝B" panose="02020800000000000000" pitchFamily="18" charset="-128"/>
              </a:rPr>
              <a:t>フォーラムの機会を増やす</a:t>
            </a:r>
            <a:endParaRPr lang="en-US" altLang="ja-JP" sz="2800" dirty="0">
              <a:latin typeface="+mn-ea"/>
            </a:endParaRPr>
          </a:p>
          <a:p>
            <a:pPr marL="0" indent="0">
              <a:buNone/>
            </a:pPr>
            <a:r>
              <a:rPr lang="ja-JP" alt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ea"/>
              </a:rPr>
              <a:t>提言文</a:t>
            </a:r>
            <a:endParaRPr lang="en-US" altLang="ja-JP"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ea"/>
            </a:endParaRPr>
          </a:p>
          <a:p>
            <a:r>
              <a:rPr lang="ja-JP" altLang="en-US" sz="2800" dirty="0" smtClean="0">
                <a:latin typeface="+mn-ea"/>
              </a:rPr>
              <a:t>フォーラムの機会</a:t>
            </a:r>
            <a:r>
              <a:rPr lang="ja-JP" altLang="en-US" sz="2800" dirty="0">
                <a:latin typeface="+mn-ea"/>
              </a:rPr>
              <a:t>を増やすように各都道府県連盟の支援を提言する。</a:t>
            </a:r>
            <a:endParaRPr lang="en-US" altLang="ja-JP" sz="2800" dirty="0">
              <a:latin typeface="+mn-ea"/>
            </a:endParaRPr>
          </a:p>
          <a:p>
            <a:pPr marL="274320" lvl="8" indent="-274320">
              <a:buClr>
                <a:schemeClr val="accent3"/>
              </a:buClr>
              <a:buSzPct val="95000"/>
              <a:buFont typeface="Wingdings 2"/>
              <a:buChar char=""/>
            </a:pPr>
            <a:endParaRPr lang="en-US" altLang="ja-JP" sz="2200" dirty="0"/>
          </a:p>
          <a:p>
            <a:endParaRPr lang="en-US" altLang="ja-JP" sz="2400" dirty="0" smtClean="0"/>
          </a:p>
          <a:p>
            <a:endParaRPr kumimoji="1" lang="ja-JP" altLang="en-US" sz="2400" dirty="0"/>
          </a:p>
        </p:txBody>
      </p:sp>
    </p:spTree>
    <p:extLst>
      <p:ext uri="{BB962C8B-B14F-4D97-AF65-F5344CB8AC3E}">
        <p14:creationId xmlns:p14="http://schemas.microsoft.com/office/powerpoint/2010/main" val="3247882527"/>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710</TotalTime>
  <Words>559</Words>
  <Application>Microsoft Office PowerPoint</Application>
  <PresentationFormat>画面に合わせる (4:3)</PresentationFormat>
  <Paragraphs>81</Paragraphs>
  <Slides>16</Slides>
  <Notes>1</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リゾート</vt:lpstr>
      <vt:lpstr>第20回全国ベンチャースカウト 　　フォーラムに参加して</vt:lpstr>
      <vt:lpstr>なぜ全国フォーラムに？</vt:lpstr>
      <vt:lpstr>地区フォーラム採択文</vt:lpstr>
      <vt:lpstr>兵庫県ベンチャースカウトフォーラム採択文 　テーマ～持続可能な地域づくり～</vt:lpstr>
      <vt:lpstr>PowerPoint プレゼンテーション</vt:lpstr>
      <vt:lpstr>全国ベンチャースカウトフォーラムとは？</vt:lpstr>
      <vt:lpstr>PowerPoint プレゼンテーション</vt:lpstr>
      <vt:lpstr>第20回全国スカウトフォーラム フォーラム宣言</vt:lpstr>
      <vt:lpstr>宣言②</vt:lpstr>
      <vt:lpstr>宣言③</vt:lpstr>
      <vt:lpstr>宣言④</vt:lpstr>
      <vt:lpstr>PowerPoint プレゼンテーション</vt:lpstr>
      <vt:lpstr>PowerPoint プレゼンテーション</vt:lpstr>
      <vt:lpstr>PowerPoint プレゼンテーション</vt:lpstr>
      <vt:lpstr>感想とこれから</vt:lpstr>
      <vt:lpstr>関係者の皆様 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ベンチャースカウトフォーラム</dc:title>
  <dc:creator>Chiaki</dc:creator>
  <cp:lastModifiedBy>Chiaki</cp:lastModifiedBy>
  <cp:revision>62</cp:revision>
  <dcterms:created xsi:type="dcterms:W3CDTF">2014-12-13T00:00:33Z</dcterms:created>
  <dcterms:modified xsi:type="dcterms:W3CDTF">2014-12-19T15:34:29Z</dcterms:modified>
</cp:coreProperties>
</file>